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59" r:id="rId3"/>
    <p:sldId id="309" r:id="rId4"/>
    <p:sldId id="331" r:id="rId5"/>
    <p:sldId id="312" r:id="rId6"/>
    <p:sldId id="315" r:id="rId7"/>
    <p:sldId id="328" r:id="rId8"/>
    <p:sldId id="329" r:id="rId9"/>
    <p:sldId id="330" r:id="rId10"/>
    <p:sldId id="316" r:id="rId11"/>
    <p:sldId id="320" r:id="rId12"/>
    <p:sldId id="317" r:id="rId13"/>
    <p:sldId id="321" r:id="rId14"/>
    <p:sldId id="323" r:id="rId15"/>
    <p:sldId id="322" r:id="rId16"/>
    <p:sldId id="324" r:id="rId17"/>
    <p:sldId id="318" r:id="rId18"/>
    <p:sldId id="325" r:id="rId19"/>
    <p:sldId id="327" r:id="rId20"/>
    <p:sldId id="326" r:id="rId21"/>
    <p:sldId id="337" r:id="rId22"/>
    <p:sldId id="338" r:id="rId23"/>
    <p:sldId id="339" r:id="rId24"/>
    <p:sldId id="340" r:id="rId25"/>
    <p:sldId id="342" r:id="rId26"/>
    <p:sldId id="343" r:id="rId27"/>
    <p:sldId id="344" r:id="rId28"/>
    <p:sldId id="335" r:id="rId29"/>
    <p:sldId id="336" r:id="rId30"/>
    <p:sldId id="34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1922D8F-487F-485B-87CC-471D5C3DA467}">
          <p14:sldIdLst>
            <p14:sldId id="259"/>
            <p14:sldId id="309"/>
            <p14:sldId id="331"/>
            <p14:sldId id="312"/>
            <p14:sldId id="315"/>
          </p14:sldIdLst>
        </p14:section>
        <p14:section name="Preliminary actions" id="{1E23D604-4963-42E1-8AF4-157A43BF8BA0}">
          <p14:sldIdLst>
            <p14:sldId id="328"/>
            <p14:sldId id="329"/>
            <p14:sldId id="330"/>
          </p14:sldIdLst>
        </p14:section>
        <p14:section name="Popularity RecSys" id="{4A5A7CF3-99BA-4374-B3B5-53631CDCCDD4}">
          <p14:sldIdLst>
            <p14:sldId id="316"/>
            <p14:sldId id="320"/>
          </p14:sldIdLst>
        </p14:section>
        <p14:section name="Content based RecSys" id="{F002BCA5-44C7-42FA-B03E-FAB2EF513C50}">
          <p14:sldIdLst>
            <p14:sldId id="317"/>
            <p14:sldId id="321"/>
            <p14:sldId id="323"/>
            <p14:sldId id="322"/>
            <p14:sldId id="324"/>
          </p14:sldIdLst>
        </p14:section>
        <p14:section name="Collaborative based RecSys" id="{BD0AFAA3-C962-47F5-8E15-1A834514A9E7}">
          <p14:sldIdLst>
            <p14:sldId id="318"/>
            <p14:sldId id="325"/>
            <p14:sldId id="327"/>
            <p14:sldId id="326"/>
          </p14:sldIdLst>
        </p14:section>
        <p14:section name="Deployment" id="{DD051257-E65A-40A5-8EBF-2DE4B4A4429B}">
          <p14:sldIdLst>
            <p14:sldId id="337"/>
            <p14:sldId id="338"/>
            <p14:sldId id="339"/>
            <p14:sldId id="340"/>
            <p14:sldId id="342"/>
            <p14:sldId id="343"/>
            <p14:sldId id="344"/>
          </p14:sldIdLst>
        </p14:section>
        <p14:section name="Conclusion" id="{C40DD6E0-B84C-4E94-ABC0-A0661F26B35E}">
          <p14:sldIdLst>
            <p14:sldId id="335"/>
            <p14:sldId id="336"/>
            <p14:sldId id="34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thvi Raj" initials="PR" lastIdx="1" clrIdx="0">
    <p:extLst>
      <p:ext uri="{19B8F6BF-5375-455C-9EA6-DF929625EA0E}">
        <p15:presenceInfo xmlns:p15="http://schemas.microsoft.com/office/powerpoint/2012/main" userId="58daf6ef36b64e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95A9F-F927-4AE7-B414-48788E573E91}" type="datetimeFigureOut">
              <a:rPr lang="en-IN" smtClean="0"/>
              <a:t>29-10-2022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6C0E5-CAE6-4D96-B14B-AC90C9F2FC8B}" type="slidenum">
              <a:rPr lang="en-IN" smtClean="0"/>
              <a:t>‹#›</a:t>
            </a:fld>
            <a:endParaRPr lang="en-IN"/>
          </a:p>
        </p:txBody>
      </p:sp>
    </p:spTree>
    <p:extLst>
      <p:ext uri="{BB962C8B-B14F-4D97-AF65-F5344CB8AC3E}">
        <p14:creationId xmlns:p14="http://schemas.microsoft.com/office/powerpoint/2010/main" val="3748135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C200C-EFC0-885D-F844-DA607BBE23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6091416-7490-B89C-6B3A-D719CD1D4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87F378-B039-8523-A9E4-08C77CD7E2AB}"/>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5" name="Footer Placeholder 4">
            <a:extLst>
              <a:ext uri="{FF2B5EF4-FFF2-40B4-BE49-F238E27FC236}">
                <a16:creationId xmlns:a16="http://schemas.microsoft.com/office/drawing/2014/main" id="{451E5BD0-C780-DB91-9C5B-218E4539AB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24E8A3-D4AD-0852-DEDB-3F1D14740E6F}"/>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1690478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C1AB-57FA-EDD4-EC2E-E32DB70CDD1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23094E-330A-F96B-F135-0F9CADA0C4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77B640-FEE7-E7D1-8E4C-E74A953FD30A}"/>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5" name="Footer Placeholder 4">
            <a:extLst>
              <a:ext uri="{FF2B5EF4-FFF2-40B4-BE49-F238E27FC236}">
                <a16:creationId xmlns:a16="http://schemas.microsoft.com/office/drawing/2014/main" id="{92D390EC-BEDA-E4AC-AB00-C787A548A1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2BB994-D096-1028-1A6D-8606308E9967}"/>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1499449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C0671F-DB95-C35B-DB39-41B5194258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4B2486-FE49-3F92-6DC4-1999F10545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A915FF-9F3B-F49D-64E5-FECE883732F3}"/>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5" name="Footer Placeholder 4">
            <a:extLst>
              <a:ext uri="{FF2B5EF4-FFF2-40B4-BE49-F238E27FC236}">
                <a16:creationId xmlns:a16="http://schemas.microsoft.com/office/drawing/2014/main" id="{9A6C6268-E2E4-5395-0E9F-2DF94B2387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2812D1-A6D4-3BFE-E67F-9FBB0E848D22}"/>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310859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9C484C-8F2A-4BBD-811B-222557A42F03}"/>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5" name="Footer Placeholder 4">
            <a:extLst>
              <a:ext uri="{FF2B5EF4-FFF2-40B4-BE49-F238E27FC236}">
                <a16:creationId xmlns:a16="http://schemas.microsoft.com/office/drawing/2014/main" id="{82E66AB1-4535-4305-A45E-9467FEC943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961441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884A9-6DA4-47A2-8ED1-BD3FD9874957}"/>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5" name="Footer Placeholder 4">
            <a:extLst>
              <a:ext uri="{FF2B5EF4-FFF2-40B4-BE49-F238E27FC236}">
                <a16:creationId xmlns:a16="http://schemas.microsoft.com/office/drawing/2014/main"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67642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98B60-0134-4905-92EE-B4C7B2C1B9DA}"/>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5" name="Footer Placeholder 4">
            <a:extLst>
              <a:ext uri="{FF2B5EF4-FFF2-40B4-BE49-F238E27FC236}">
                <a16:creationId xmlns:a16="http://schemas.microsoft.com/office/drawing/2014/main"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862918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2EE49E-EE2C-4985-B96D-742EEFE23448}"/>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6" name="Footer Placeholder 5">
            <a:extLst>
              <a:ext uri="{FF2B5EF4-FFF2-40B4-BE49-F238E27FC236}">
                <a16:creationId xmlns:a16="http://schemas.microsoft.com/office/drawing/2014/main"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27619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5321BE-FA6F-4FFF-BF51-3BC2BD1A91F6}"/>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8" name="Footer Placeholder 7">
            <a:extLst>
              <a:ext uri="{FF2B5EF4-FFF2-40B4-BE49-F238E27FC236}">
                <a16:creationId xmlns:a16="http://schemas.microsoft.com/office/drawing/2014/main"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9375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B36FAD-9F5B-4EEB-AB4C-454E36FE67A0}"/>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4" name="Footer Placeholder 3">
            <a:extLst>
              <a:ext uri="{FF2B5EF4-FFF2-40B4-BE49-F238E27FC236}">
                <a16:creationId xmlns:a16="http://schemas.microsoft.com/office/drawing/2014/main"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8351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E2AED8-8A1B-4610-A257-75A4111F10BB}"/>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3" name="Footer Placeholder 2">
            <a:extLst>
              <a:ext uri="{FF2B5EF4-FFF2-40B4-BE49-F238E27FC236}">
                <a16:creationId xmlns:a16="http://schemas.microsoft.com/office/drawing/2014/main"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91377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4986E-99F5-44A5-BBFE-EA380A2A6573}"/>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6" name="Footer Placeholder 5">
            <a:extLst>
              <a:ext uri="{FF2B5EF4-FFF2-40B4-BE49-F238E27FC236}">
                <a16:creationId xmlns:a16="http://schemas.microsoft.com/office/drawing/2014/main"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43584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5024-B64A-1623-0C7C-0EB53F9323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B6D378-6D8C-44CC-C202-994B8D02A5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C79049-9A77-BE88-2F83-9CA3EC8AA0BD}"/>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5" name="Footer Placeholder 4">
            <a:extLst>
              <a:ext uri="{FF2B5EF4-FFF2-40B4-BE49-F238E27FC236}">
                <a16:creationId xmlns:a16="http://schemas.microsoft.com/office/drawing/2014/main" id="{7A6D87AB-99E3-49E9-0C24-2E69C53444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D9D770-6465-E837-A670-C55150133D64}"/>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277219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BFF12-E093-4EAD-A0BE-EA736E12A461}"/>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6" name="Footer Placeholder 5">
            <a:extLst>
              <a:ext uri="{FF2B5EF4-FFF2-40B4-BE49-F238E27FC236}">
                <a16:creationId xmlns:a16="http://schemas.microsoft.com/office/drawing/2014/main"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149980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E7BF6-5AB8-4852-ADA9-ACFAF0318F0A}"/>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5" name="Footer Placeholder 4">
            <a:extLst>
              <a:ext uri="{FF2B5EF4-FFF2-40B4-BE49-F238E27FC236}">
                <a16:creationId xmlns:a16="http://schemas.microsoft.com/office/drawing/2014/main"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036424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E38868-1673-40F4-A199-D2D07336C1FC}"/>
              </a:ext>
            </a:extLst>
          </p:cNvPr>
          <p:cNvSpPr>
            <a:spLocks noGrp="1"/>
          </p:cNvSpPr>
          <p:nvPr>
            <p:ph type="dt" sz="half" idx="10"/>
          </p:nvPr>
        </p:nvSpPr>
        <p:spPr/>
        <p:txBody>
          <a:bodyPr/>
          <a:lstStyle/>
          <a:p>
            <a:fld id="{CD7E34D3-FA35-45F1-B10C-79798732C000}" type="datetimeFigureOut">
              <a:rPr lang="en-IN" smtClean="0"/>
              <a:t>29-10-2022</a:t>
            </a:fld>
            <a:endParaRPr lang="en-IN"/>
          </a:p>
        </p:txBody>
      </p:sp>
      <p:sp>
        <p:nvSpPr>
          <p:cNvPr id="5" name="Footer Placeholder 4">
            <a:extLst>
              <a:ext uri="{FF2B5EF4-FFF2-40B4-BE49-F238E27FC236}">
                <a16:creationId xmlns:a16="http://schemas.microsoft.com/office/drawing/2014/main"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3881707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89F5-8281-2DEA-ACCC-35C50C607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6DD4D2-5E62-7795-F936-5762753C6F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A54B40-5949-B212-DF12-8825909F42FE}"/>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5" name="Footer Placeholder 4">
            <a:extLst>
              <a:ext uri="{FF2B5EF4-FFF2-40B4-BE49-F238E27FC236}">
                <a16:creationId xmlns:a16="http://schemas.microsoft.com/office/drawing/2014/main" id="{9838CB79-EEDD-A3F7-EA0A-C4A723B418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78C874-9A4F-FD5A-7FA5-C5679D3AD196}"/>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3416748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E847F-0390-AC31-7D79-1A82FB41BE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A001FA-08BD-3A96-91C2-2C379E4D3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C13DDC3-2463-6410-01F9-F533471E50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7414CF-9ECF-0104-8752-EEB9C749FBE8}"/>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6" name="Footer Placeholder 5">
            <a:extLst>
              <a:ext uri="{FF2B5EF4-FFF2-40B4-BE49-F238E27FC236}">
                <a16:creationId xmlns:a16="http://schemas.microsoft.com/office/drawing/2014/main" id="{61B21A9B-1B78-6644-055E-793319172E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059F2E-C8B7-CEBB-DF4B-2100587BC335}"/>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2471473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A85F-5AFC-ACC3-CC02-88440CE523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318504-8688-06A7-A921-E532555B83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3E1B67-324B-1D0F-43E2-AFF577E546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459D105-4F80-897D-2481-DE282EB16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D4A93-8D09-B99C-D436-70EE5FF68C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AFA423-95CA-2AA7-D5CD-AA13C701EFF0}"/>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8" name="Footer Placeholder 7">
            <a:extLst>
              <a:ext uri="{FF2B5EF4-FFF2-40B4-BE49-F238E27FC236}">
                <a16:creationId xmlns:a16="http://schemas.microsoft.com/office/drawing/2014/main" id="{791A4C6C-A54B-A441-EA0E-5433257A768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6EB2851-03C2-E3BC-D286-02C52D79B557}"/>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1504387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1539-87DF-822B-4AF1-32B9F616E7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AAE03B-9D59-3E3D-CDC4-09362EF5D4ED}"/>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4" name="Footer Placeholder 3">
            <a:extLst>
              <a:ext uri="{FF2B5EF4-FFF2-40B4-BE49-F238E27FC236}">
                <a16:creationId xmlns:a16="http://schemas.microsoft.com/office/drawing/2014/main" id="{7B6CBC0B-4FC1-BE62-B39C-6AB84E2E43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F41AD2-DBB4-7FA7-27B2-AA34CDB1774D}"/>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3043738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6223E1-3E89-4BAC-F9AF-C29084625F4E}"/>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3" name="Footer Placeholder 2">
            <a:extLst>
              <a:ext uri="{FF2B5EF4-FFF2-40B4-BE49-F238E27FC236}">
                <a16:creationId xmlns:a16="http://schemas.microsoft.com/office/drawing/2014/main" id="{4C0D3DB3-DC97-2106-8F5F-A7A52F55A7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7E2EEB4-7051-32EA-7DAA-79B59AB72203}"/>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1155284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F98C2-68A8-E7A5-C923-1B6277BB2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8C7605-9A1D-DFC2-BA12-90DC4E040D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144812-E460-912C-2585-6AED66C04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D01C9-DBE2-27CE-A0D3-70A83BA6799F}"/>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6" name="Footer Placeholder 5">
            <a:extLst>
              <a:ext uri="{FF2B5EF4-FFF2-40B4-BE49-F238E27FC236}">
                <a16:creationId xmlns:a16="http://schemas.microsoft.com/office/drawing/2014/main" id="{D45E47E6-0C30-B986-1FA5-BC432E6F1B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EC76CB-5C55-7363-A513-D2467294C4A5}"/>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349353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660F-267C-BBE5-FC34-EE378368F6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69BFCEA-D0A3-EB7D-592D-92D2B776C7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5EC5F1-6327-E737-E7AF-2EA7798E66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65A16-BB38-6CD4-0182-D03F530DB320}"/>
              </a:ext>
            </a:extLst>
          </p:cNvPr>
          <p:cNvSpPr>
            <a:spLocks noGrp="1"/>
          </p:cNvSpPr>
          <p:nvPr>
            <p:ph type="dt" sz="half" idx="10"/>
          </p:nvPr>
        </p:nvSpPr>
        <p:spPr/>
        <p:txBody>
          <a:bodyPr/>
          <a:lstStyle/>
          <a:p>
            <a:fld id="{8CD30D7D-45ED-4899-AC17-409677E3CDD4}" type="datetimeFigureOut">
              <a:rPr lang="en-IN" smtClean="0"/>
              <a:t>29-10-2022</a:t>
            </a:fld>
            <a:endParaRPr lang="en-IN"/>
          </a:p>
        </p:txBody>
      </p:sp>
      <p:sp>
        <p:nvSpPr>
          <p:cNvPr id="6" name="Footer Placeholder 5">
            <a:extLst>
              <a:ext uri="{FF2B5EF4-FFF2-40B4-BE49-F238E27FC236}">
                <a16:creationId xmlns:a16="http://schemas.microsoft.com/office/drawing/2014/main" id="{2DA72C22-0B4C-1DEC-04D4-BFD4B15C1B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05E915-5FC7-80EA-9855-520C2C391D2D}"/>
              </a:ext>
            </a:extLst>
          </p:cNvPr>
          <p:cNvSpPr>
            <a:spLocks noGrp="1"/>
          </p:cNvSpPr>
          <p:nvPr>
            <p:ph type="sldNum" sz="quarter" idx="12"/>
          </p:nvPr>
        </p:nvSpPr>
        <p:spPr/>
        <p:txBody>
          <a:bodyPr/>
          <a:lstStyle/>
          <a:p>
            <a:fld id="{E7871265-5140-43E7-B364-B2A9CFD01B4B}" type="slidenum">
              <a:rPr lang="en-IN" smtClean="0"/>
              <a:t>‹#›</a:t>
            </a:fld>
            <a:endParaRPr lang="en-IN"/>
          </a:p>
        </p:txBody>
      </p:sp>
    </p:spTree>
    <p:extLst>
      <p:ext uri="{BB962C8B-B14F-4D97-AF65-F5344CB8AC3E}">
        <p14:creationId xmlns:p14="http://schemas.microsoft.com/office/powerpoint/2010/main" val="389179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F4E9AB-BC87-DFBA-3F74-2BDCD3271B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D7009F-F296-B258-1B37-36962CDAB8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41EEF8-4615-BCDA-958B-F08B6E5A07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30D7D-45ED-4899-AC17-409677E3CDD4}" type="datetimeFigureOut">
              <a:rPr lang="en-IN" smtClean="0"/>
              <a:t>29-10-2022</a:t>
            </a:fld>
            <a:endParaRPr lang="en-IN"/>
          </a:p>
        </p:txBody>
      </p:sp>
      <p:sp>
        <p:nvSpPr>
          <p:cNvPr id="5" name="Footer Placeholder 4">
            <a:extLst>
              <a:ext uri="{FF2B5EF4-FFF2-40B4-BE49-F238E27FC236}">
                <a16:creationId xmlns:a16="http://schemas.microsoft.com/office/drawing/2014/main" id="{7DBCDFF4-E443-C831-6210-B34F539DE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DB0196E-FA03-3E72-3673-F1C196811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71265-5140-43E7-B364-B2A9CFD01B4B}" type="slidenum">
              <a:rPr lang="en-IN" smtClean="0"/>
              <a:t>‹#›</a:t>
            </a:fld>
            <a:endParaRPr lang="en-IN"/>
          </a:p>
        </p:txBody>
      </p:sp>
    </p:spTree>
    <p:extLst>
      <p:ext uri="{BB962C8B-B14F-4D97-AF65-F5344CB8AC3E}">
        <p14:creationId xmlns:p14="http://schemas.microsoft.com/office/powerpoint/2010/main" val="977983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29-10-2022</a:t>
            </a:fld>
            <a:endParaRPr lang="en-IN"/>
          </a:p>
        </p:txBody>
      </p:sp>
      <p:sp>
        <p:nvSpPr>
          <p:cNvPr id="5" name="Footer Placeholder 4">
            <a:extLst>
              <a:ext uri="{FF2B5EF4-FFF2-40B4-BE49-F238E27FC236}">
                <a16:creationId xmlns:a16="http://schemas.microsoft.com/office/drawing/2014/main"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2174058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dhruvdixit06-movierecommendationsystem-about-1bhjal.streamlitapp.com/" TargetMode="External"/><Relationship Id="rId2" Type="http://schemas.openxmlformats.org/officeDocument/2006/relationships/hyperlink" Target="https://movies--recommend--system.herokuapp.com/"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725" y="-41741"/>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12698" y="-20870"/>
            <a:ext cx="4685614" cy="2405502"/>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264848" y="-41742"/>
            <a:ext cx="4914454"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9294EC-E6A8-5D6B-B634-6A0F69286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56" y="1665171"/>
            <a:ext cx="6041434" cy="3888606"/>
          </a:xfrm>
          <a:prstGeom prst="rect">
            <a:avLst/>
          </a:prstGeom>
        </p:spPr>
      </p:pic>
      <p:pic>
        <p:nvPicPr>
          <p:cNvPr id="9" name="Picture 8">
            <a:extLst>
              <a:ext uri="{FF2B5EF4-FFF2-40B4-BE49-F238E27FC236}">
                <a16:creationId xmlns:a16="http://schemas.microsoft.com/office/drawing/2014/main" id="{6235A3F8-BC98-3200-FCA2-3549A2D9B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186" y="1039661"/>
            <a:ext cx="5873814" cy="5139625"/>
          </a:xfrm>
          <a:prstGeom prst="rect">
            <a:avLst/>
          </a:prstGeom>
        </p:spPr>
      </p:pic>
      <p:sp>
        <p:nvSpPr>
          <p:cNvPr id="10" name="TextBox 9">
            <a:extLst>
              <a:ext uri="{FF2B5EF4-FFF2-40B4-BE49-F238E27FC236}">
                <a16:creationId xmlns:a16="http://schemas.microsoft.com/office/drawing/2014/main" id="{5B871885-B479-F3D1-775A-985933677A2D}"/>
              </a:ext>
            </a:extLst>
          </p:cNvPr>
          <p:cNvSpPr txBox="1"/>
          <p:nvPr/>
        </p:nvSpPr>
        <p:spPr>
          <a:xfrm>
            <a:off x="500514" y="606392"/>
            <a:ext cx="5303520" cy="523220"/>
          </a:xfrm>
          <a:prstGeom prst="rect">
            <a:avLst/>
          </a:prstGeom>
          <a:noFill/>
        </p:spPr>
        <p:txBody>
          <a:bodyPr wrap="square" rtlCol="0">
            <a:spAutoFit/>
          </a:bodyPr>
          <a:lstStyle/>
          <a:p>
            <a:r>
              <a:rPr lang="en-IN" sz="2800" dirty="0"/>
              <a:t>Implementation and Visualization :</a:t>
            </a:r>
          </a:p>
        </p:txBody>
      </p:sp>
    </p:spTree>
    <p:extLst>
      <p:ext uri="{BB962C8B-B14F-4D97-AF65-F5344CB8AC3E}">
        <p14:creationId xmlns:p14="http://schemas.microsoft.com/office/powerpoint/2010/main" val="2037501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0BD9-6EDA-CAF0-ED7C-7AA53E24719A}"/>
              </a:ext>
            </a:extLst>
          </p:cNvPr>
          <p:cNvSpPr>
            <a:spLocks noGrp="1"/>
          </p:cNvSpPr>
          <p:nvPr>
            <p:ph type="title"/>
          </p:nvPr>
        </p:nvSpPr>
        <p:spPr/>
        <p:txBody>
          <a:bodyPr>
            <a:normAutofit/>
          </a:bodyPr>
          <a:lstStyle/>
          <a:p>
            <a:r>
              <a:rPr lang="en-IN" sz="3200" dirty="0">
                <a:latin typeface="Algerian" panose="04020705040A02060702" pitchFamily="82" charset="0"/>
              </a:rPr>
              <a:t> Content Based Recommendation System</a:t>
            </a:r>
          </a:p>
        </p:txBody>
      </p:sp>
      <p:pic>
        <p:nvPicPr>
          <p:cNvPr id="5" name="Content Placeholder 4">
            <a:extLst>
              <a:ext uri="{FF2B5EF4-FFF2-40B4-BE49-F238E27FC236}">
                <a16:creationId xmlns:a16="http://schemas.microsoft.com/office/drawing/2014/main" id="{6A2283FD-35BF-9331-379B-248B687B5A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6388" y="1690688"/>
            <a:ext cx="7929098" cy="3747586"/>
          </a:xfrm>
        </p:spPr>
      </p:pic>
    </p:spTree>
    <p:extLst>
      <p:ext uri="{BB962C8B-B14F-4D97-AF65-F5344CB8AC3E}">
        <p14:creationId xmlns:p14="http://schemas.microsoft.com/office/powerpoint/2010/main" val="378756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1353A-B642-70A6-D762-37DF5D38E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69" y="1135781"/>
            <a:ext cx="11069053" cy="5091764"/>
          </a:xfrm>
          <a:prstGeom prst="rect">
            <a:avLst/>
          </a:prstGeom>
        </p:spPr>
      </p:pic>
      <p:sp>
        <p:nvSpPr>
          <p:cNvPr id="4" name="TextBox 3">
            <a:extLst>
              <a:ext uri="{FF2B5EF4-FFF2-40B4-BE49-F238E27FC236}">
                <a16:creationId xmlns:a16="http://schemas.microsoft.com/office/drawing/2014/main" id="{1BABF626-CC98-6DBD-B239-1B55C8D3E272}"/>
              </a:ext>
            </a:extLst>
          </p:cNvPr>
          <p:cNvSpPr txBox="1"/>
          <p:nvPr/>
        </p:nvSpPr>
        <p:spPr>
          <a:xfrm>
            <a:off x="789272" y="433137"/>
            <a:ext cx="5120640" cy="369332"/>
          </a:xfrm>
          <a:prstGeom prst="rect">
            <a:avLst/>
          </a:prstGeom>
          <a:noFill/>
        </p:spPr>
        <p:txBody>
          <a:bodyPr wrap="square" rtlCol="0">
            <a:spAutoFit/>
          </a:bodyPr>
          <a:lstStyle/>
          <a:p>
            <a:r>
              <a:rPr lang="en-IN" dirty="0"/>
              <a:t>Dataset for Content Based Recommendation System</a:t>
            </a:r>
          </a:p>
        </p:txBody>
      </p:sp>
    </p:spTree>
    <p:extLst>
      <p:ext uri="{BB962C8B-B14F-4D97-AF65-F5344CB8AC3E}">
        <p14:creationId xmlns:p14="http://schemas.microsoft.com/office/powerpoint/2010/main" val="364810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5813C-4C7D-631C-C74A-32CA086EA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661" y="789272"/>
            <a:ext cx="8287352" cy="5322770"/>
          </a:xfrm>
          <a:prstGeom prst="rect">
            <a:avLst/>
          </a:prstGeom>
        </p:spPr>
      </p:pic>
    </p:spTree>
    <p:extLst>
      <p:ext uri="{BB962C8B-B14F-4D97-AF65-F5344CB8AC3E}">
        <p14:creationId xmlns:p14="http://schemas.microsoft.com/office/powerpoint/2010/main" val="206821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CF39D-F4DB-980E-2668-990F20DD9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027" y="1203157"/>
            <a:ext cx="9912144" cy="4138863"/>
          </a:xfrm>
          <a:prstGeom prst="rect">
            <a:avLst/>
          </a:prstGeom>
        </p:spPr>
      </p:pic>
    </p:spTree>
    <p:extLst>
      <p:ext uri="{BB962C8B-B14F-4D97-AF65-F5344CB8AC3E}">
        <p14:creationId xmlns:p14="http://schemas.microsoft.com/office/powerpoint/2010/main" val="330419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97C610-586D-34E2-CAF5-28F630CAC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314" y="1241237"/>
            <a:ext cx="9448237" cy="4129660"/>
          </a:xfrm>
          <a:prstGeom prst="rect">
            <a:avLst/>
          </a:prstGeom>
        </p:spPr>
      </p:pic>
    </p:spTree>
    <p:extLst>
      <p:ext uri="{BB962C8B-B14F-4D97-AF65-F5344CB8AC3E}">
        <p14:creationId xmlns:p14="http://schemas.microsoft.com/office/powerpoint/2010/main" val="31679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9487-A845-5643-2882-9E4910EF8ED5}"/>
              </a:ext>
            </a:extLst>
          </p:cNvPr>
          <p:cNvSpPr>
            <a:spLocks noGrp="1"/>
          </p:cNvSpPr>
          <p:nvPr>
            <p:ph type="title"/>
          </p:nvPr>
        </p:nvSpPr>
        <p:spPr/>
        <p:txBody>
          <a:bodyPr>
            <a:normAutofit/>
          </a:bodyPr>
          <a:lstStyle/>
          <a:p>
            <a:r>
              <a:rPr lang="en-IN" sz="3200" dirty="0">
                <a:latin typeface="Algerian" panose="04020705040A02060702" pitchFamily="82" charset="0"/>
              </a:rPr>
              <a:t>Collaborative Filtering Based Recommendation System</a:t>
            </a:r>
          </a:p>
        </p:txBody>
      </p:sp>
      <p:pic>
        <p:nvPicPr>
          <p:cNvPr id="5" name="Content Placeholder 4">
            <a:extLst>
              <a:ext uri="{FF2B5EF4-FFF2-40B4-BE49-F238E27FC236}">
                <a16:creationId xmlns:a16="http://schemas.microsoft.com/office/drawing/2014/main" id="{D7F4D47E-3DB6-10DC-32D3-0E59D0DC2A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5331" y="1825625"/>
            <a:ext cx="6074224" cy="4351338"/>
          </a:xfrm>
        </p:spPr>
      </p:pic>
    </p:spTree>
    <p:extLst>
      <p:ext uri="{BB962C8B-B14F-4D97-AF65-F5344CB8AC3E}">
        <p14:creationId xmlns:p14="http://schemas.microsoft.com/office/powerpoint/2010/main" val="699929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1B926E-A76F-549B-860C-A65A342DF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524" y="394636"/>
            <a:ext cx="10369617" cy="5688530"/>
          </a:xfrm>
          <a:prstGeom prst="rect">
            <a:avLst/>
          </a:prstGeom>
        </p:spPr>
      </p:pic>
      <p:pic>
        <p:nvPicPr>
          <p:cNvPr id="5" name="Picture 4">
            <a:extLst>
              <a:ext uri="{FF2B5EF4-FFF2-40B4-BE49-F238E27FC236}">
                <a16:creationId xmlns:a16="http://schemas.microsoft.com/office/drawing/2014/main" id="{FFEF7D99-0100-52ED-611B-CBECD44F2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467" y="554105"/>
            <a:ext cx="3112102" cy="937812"/>
          </a:xfrm>
          <a:prstGeom prst="rect">
            <a:avLst/>
          </a:prstGeom>
        </p:spPr>
      </p:pic>
    </p:spTree>
    <p:extLst>
      <p:ext uri="{BB962C8B-B14F-4D97-AF65-F5344CB8AC3E}">
        <p14:creationId xmlns:p14="http://schemas.microsoft.com/office/powerpoint/2010/main" val="154508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8BA4B8-B138-00EE-24DE-AC575B0C7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28" y="904774"/>
            <a:ext cx="4124161" cy="4658627"/>
          </a:xfrm>
          <a:prstGeom prst="rect">
            <a:avLst/>
          </a:prstGeom>
        </p:spPr>
      </p:pic>
      <p:pic>
        <p:nvPicPr>
          <p:cNvPr id="8" name="Picture 7">
            <a:extLst>
              <a:ext uri="{FF2B5EF4-FFF2-40B4-BE49-F238E27FC236}">
                <a16:creationId xmlns:a16="http://schemas.microsoft.com/office/drawing/2014/main" id="{12E05E54-240B-C16D-4B9A-71AC10B4F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872" y="221381"/>
            <a:ext cx="7514123" cy="5900286"/>
          </a:xfrm>
          <a:prstGeom prst="rect">
            <a:avLst/>
          </a:prstGeom>
        </p:spPr>
      </p:pic>
    </p:spTree>
    <p:extLst>
      <p:ext uri="{BB962C8B-B14F-4D97-AF65-F5344CB8AC3E}">
        <p14:creationId xmlns:p14="http://schemas.microsoft.com/office/powerpoint/2010/main" val="44702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F98B6-1DB6-AE7B-DB4C-F13529D7E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110" y="750771"/>
            <a:ext cx="7781780" cy="5159140"/>
          </a:xfrm>
          <a:prstGeom prst="rect">
            <a:avLst/>
          </a:prstGeom>
        </p:spPr>
      </p:pic>
    </p:spTree>
    <p:extLst>
      <p:ext uri="{BB962C8B-B14F-4D97-AF65-F5344CB8AC3E}">
        <p14:creationId xmlns:p14="http://schemas.microsoft.com/office/powerpoint/2010/main" val="196718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EDED8D-E8B6-F38F-31CB-CF5AA9148768}"/>
              </a:ext>
            </a:extLst>
          </p:cNvPr>
          <p:cNvSpPr>
            <a:spLocks noGrp="1"/>
          </p:cNvSpPr>
          <p:nvPr>
            <p:ph type="title"/>
          </p:nvPr>
        </p:nvSpPr>
        <p:spPr>
          <a:xfrm>
            <a:off x="1395284" y="898653"/>
            <a:ext cx="9401432" cy="1325563"/>
          </a:xfrm>
        </p:spPr>
        <p:txBody>
          <a:bodyPr>
            <a:normAutofit/>
          </a:bodyPr>
          <a:lstStyle/>
          <a:p>
            <a:pPr algn="ctr"/>
            <a:r>
              <a:rPr lang="en-IN" dirty="0">
                <a:solidFill>
                  <a:srgbClr val="FF0000"/>
                </a:solidFill>
                <a:latin typeface="Algerian" panose="04020705040A02060702" pitchFamily="82" charset="0"/>
              </a:rPr>
              <a:t>Internship project</a:t>
            </a:r>
            <a:br>
              <a:rPr lang="en-IN" dirty="0">
                <a:solidFill>
                  <a:srgbClr val="FF0000"/>
                </a:solidFill>
                <a:latin typeface="Algerian" panose="04020705040A02060702" pitchFamily="82" charset="0"/>
              </a:rPr>
            </a:br>
            <a:r>
              <a:rPr lang="en-IN" sz="3200" dirty="0">
                <a:latin typeface="Algerian" panose="04020705040A02060702" pitchFamily="82" charset="0"/>
              </a:rPr>
              <a:t>title: MOVIES RECOMMENDER SYSTEM</a:t>
            </a:r>
            <a:endParaRPr lang="en-IN" dirty="0">
              <a:latin typeface="Algerian" panose="04020705040A02060702" pitchFamily="82" charset="0"/>
            </a:endParaRPr>
          </a:p>
        </p:txBody>
      </p:sp>
      <p:sp>
        <p:nvSpPr>
          <p:cNvPr id="5" name="TextBox 4">
            <a:extLst>
              <a:ext uri="{FF2B5EF4-FFF2-40B4-BE49-F238E27FC236}">
                <a16:creationId xmlns:a16="http://schemas.microsoft.com/office/drawing/2014/main" id="{C996B44F-EC9B-FC08-EDD3-DA70C69D2061}"/>
              </a:ext>
            </a:extLst>
          </p:cNvPr>
          <p:cNvSpPr txBox="1"/>
          <p:nvPr/>
        </p:nvSpPr>
        <p:spPr>
          <a:xfrm>
            <a:off x="6096000" y="2459504"/>
            <a:ext cx="5313405" cy="2308324"/>
          </a:xfrm>
          <a:prstGeom prst="rect">
            <a:avLst/>
          </a:prstGeom>
          <a:noFill/>
        </p:spPr>
        <p:txBody>
          <a:bodyPr wrap="square" rtlCol="0">
            <a:spAutoFit/>
          </a:bodyPr>
          <a:lstStyle/>
          <a:p>
            <a:r>
              <a:rPr lang="en-IN" sz="2400" b="1" u="sng" dirty="0">
                <a:latin typeface="Algerian" panose="04020705040A02060702" pitchFamily="82" charset="0"/>
              </a:rPr>
              <a:t>Team 13</a:t>
            </a:r>
          </a:p>
          <a:p>
            <a:r>
              <a:rPr lang="en-IN" sz="2400" dirty="0">
                <a:latin typeface="Algerian" panose="04020705040A02060702" pitchFamily="82" charset="0"/>
              </a:rPr>
              <a:t>ERRAM PRITHVI RAJ</a:t>
            </a:r>
          </a:p>
          <a:p>
            <a:r>
              <a:rPr lang="en-IN" sz="2400" dirty="0">
                <a:latin typeface="Algerian" panose="04020705040A02060702" pitchFamily="82" charset="0"/>
              </a:rPr>
              <a:t>AAKASH KOVAI</a:t>
            </a:r>
          </a:p>
          <a:p>
            <a:r>
              <a:rPr lang="en-IN" sz="2400" dirty="0">
                <a:latin typeface="Algerian" panose="04020705040A02060702" pitchFamily="82" charset="0"/>
              </a:rPr>
              <a:t>KASUKURTI SHIVA KUMAR</a:t>
            </a:r>
          </a:p>
          <a:p>
            <a:r>
              <a:rPr lang="en-IN" sz="2400" dirty="0">
                <a:latin typeface="Algerian" panose="04020705040A02060702" pitchFamily="82" charset="0"/>
              </a:rPr>
              <a:t>DHREETI KESHARWANI</a:t>
            </a:r>
          </a:p>
          <a:p>
            <a:r>
              <a:rPr lang="en-IN" sz="2400" dirty="0">
                <a:latin typeface="Algerian" panose="04020705040A02060702" pitchFamily="82" charset="0"/>
              </a:rPr>
              <a:t>DHRUV DIXIT</a:t>
            </a:r>
          </a:p>
        </p:txBody>
      </p:sp>
    </p:spTree>
    <p:extLst>
      <p:ext uri="{BB962C8B-B14F-4D97-AF65-F5344CB8AC3E}">
        <p14:creationId xmlns:p14="http://schemas.microsoft.com/office/powerpoint/2010/main" val="3844548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E87E-888C-299D-CFBC-2118953E441E}"/>
              </a:ext>
            </a:extLst>
          </p:cNvPr>
          <p:cNvSpPr>
            <a:spLocks noGrp="1"/>
          </p:cNvSpPr>
          <p:nvPr>
            <p:ph type="title"/>
          </p:nvPr>
        </p:nvSpPr>
        <p:spPr/>
        <p:txBody>
          <a:bodyPr>
            <a:normAutofit/>
          </a:bodyPr>
          <a:lstStyle/>
          <a:p>
            <a:r>
              <a:rPr lang="en-IN" sz="3600" dirty="0">
                <a:latin typeface="Algerian" panose="04020705040A02060702" pitchFamily="82" charset="0"/>
              </a:rPr>
              <a:t>FRONT END OF DEPLOYMENT</a:t>
            </a:r>
          </a:p>
        </p:txBody>
      </p:sp>
      <p:sp>
        <p:nvSpPr>
          <p:cNvPr id="3" name="Content Placeholder 2">
            <a:extLst>
              <a:ext uri="{FF2B5EF4-FFF2-40B4-BE49-F238E27FC236}">
                <a16:creationId xmlns:a16="http://schemas.microsoft.com/office/drawing/2014/main" id="{0F481720-F8B8-C74E-99D6-B3987A68D0C8}"/>
              </a:ext>
            </a:extLst>
          </p:cNvPr>
          <p:cNvSpPr>
            <a:spLocks noGrp="1"/>
          </p:cNvSpPr>
          <p:nvPr>
            <p:ph idx="1"/>
          </p:nvPr>
        </p:nvSpPr>
        <p:spPr/>
        <p:txBody>
          <a:bodyPr>
            <a:normAutofit/>
          </a:bodyPr>
          <a:lstStyle/>
          <a:p>
            <a:pPr marL="0" marR="0" indent="0">
              <a:lnSpc>
                <a:spcPct val="107000"/>
              </a:lnSpc>
              <a:spcBef>
                <a:spcPts val="0"/>
              </a:spcBef>
              <a:spcAft>
                <a:spcPts val="0"/>
              </a:spcAft>
              <a:buNone/>
            </a:pPr>
            <a:r>
              <a:rPr lang="en-IN" sz="1800" dirty="0">
                <a:effectLst/>
                <a:latin typeface="Georgia" panose="02040502050405020303" pitchFamily="18" charset="0"/>
                <a:ea typeface="Times New Roman" panose="02020603050405020304" pitchFamily="18" charset="0"/>
                <a:cs typeface="Mangal" panose="02040503050203030202" pitchFamily="18" charset="0"/>
              </a:rPr>
              <a:t>The front-end consists of </a:t>
            </a:r>
            <a:r>
              <a:rPr lang="en-US" sz="1800" dirty="0">
                <a:effectLst/>
                <a:latin typeface="Georgia" panose="02040502050405020303" pitchFamily="18" charset="0"/>
                <a:ea typeface="Times New Roman" panose="02020603050405020304" pitchFamily="18" charset="0"/>
                <a:cs typeface="Mangal" panose="02040503050203030202" pitchFamily="18" charset="0"/>
              </a:rPr>
              <a:t>4</a:t>
            </a:r>
            <a:r>
              <a:rPr lang="en-IN" sz="1800" dirty="0">
                <a:effectLst/>
                <a:latin typeface="Georgia" panose="02040502050405020303" pitchFamily="18" charset="0"/>
                <a:ea typeface="Times New Roman" panose="02020603050405020304" pitchFamily="18" charset="0"/>
                <a:cs typeface="Mangal" panose="02040503050203030202" pitchFamily="18" charset="0"/>
              </a:rPr>
              <a:t> web pages:</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fontAlgn="base">
              <a:lnSpc>
                <a:spcPct val="107000"/>
              </a:lnSpc>
              <a:spcBef>
                <a:spcPts val="0"/>
              </a:spcBef>
              <a:spcAft>
                <a:spcPts val="0"/>
              </a:spcAft>
              <a:buSzPts val="1400"/>
              <a:buFont typeface="Symbol" panose="05050102010706020507" pitchFamily="18" charset="2"/>
              <a:buChar char=""/>
              <a:tabLst>
                <a:tab pos="685800" algn="l"/>
              </a:tabLst>
            </a:pPr>
            <a:r>
              <a:rPr lang="en-US" sz="1800" b="1" u="sng" dirty="0">
                <a:effectLst/>
                <a:latin typeface="Georgia" panose="02040502050405020303" pitchFamily="18" charset="0"/>
                <a:ea typeface="Times New Roman" panose="02020603050405020304" pitchFamily="18" charset="0"/>
                <a:cs typeface="Mangal" panose="02040503050203030202" pitchFamily="18" charset="0"/>
              </a:rPr>
              <a:t>About</a:t>
            </a:r>
            <a:r>
              <a:rPr lang="en-IN" sz="1800" b="1" u="sng" dirty="0">
                <a:effectLst/>
                <a:latin typeface="Georgia" panose="02040502050405020303" pitchFamily="18" charset="0"/>
                <a:ea typeface="Times New Roman" panose="02020603050405020304" pitchFamily="18" charset="0"/>
                <a:cs typeface="Mangal" panose="02040503050203030202" pitchFamily="18" charset="0"/>
              </a:rPr>
              <a:t> Page</a:t>
            </a:r>
            <a:r>
              <a:rPr lang="en-IN" sz="1800" dirty="0">
                <a:effectLst/>
                <a:latin typeface="Georgia" panose="02040502050405020303" pitchFamily="18" charset="0"/>
                <a:ea typeface="Times New Roman" panose="02020603050405020304" pitchFamily="18" charset="0"/>
                <a:cs typeface="Mangal" panose="02040503050203030202" pitchFamily="18" charset="0"/>
              </a:rPr>
              <a:t> -</a:t>
            </a:r>
            <a:r>
              <a:rPr lang="en-US" sz="1800" dirty="0">
                <a:effectLst/>
                <a:latin typeface="Georgia" panose="02040502050405020303" pitchFamily="18" charset="0"/>
                <a:ea typeface="Times New Roman" panose="02020603050405020304" pitchFamily="18" charset="0"/>
                <a:cs typeface="Mangal" panose="02040503050203030202" pitchFamily="18" charset="0"/>
              </a:rPr>
              <a:t> The first page which is displayed to the user is about page where user finds out a paragraph related to the movie recommendation system.</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fontAlgn="base">
              <a:lnSpc>
                <a:spcPct val="107000"/>
              </a:lnSpc>
              <a:spcBef>
                <a:spcPts val="0"/>
              </a:spcBef>
              <a:spcAft>
                <a:spcPts val="0"/>
              </a:spcAft>
              <a:buSzPts val="1400"/>
              <a:buFont typeface="Symbol" panose="05050102010706020507" pitchFamily="18" charset="2"/>
              <a:buChar char=""/>
              <a:tabLst>
                <a:tab pos="685800" algn="l"/>
              </a:tabLst>
            </a:pPr>
            <a:r>
              <a:rPr lang="en-US" sz="1800" b="1" u="sng" dirty="0">
                <a:effectLst/>
                <a:latin typeface="Georgia" panose="02040502050405020303" pitchFamily="18" charset="0"/>
                <a:ea typeface="Times New Roman" panose="02020603050405020304" pitchFamily="18" charset="0"/>
                <a:cs typeface="Mangal" panose="02040503050203030202" pitchFamily="18" charset="0"/>
              </a:rPr>
              <a:t>Content Based Recommendation System</a:t>
            </a:r>
            <a:r>
              <a:rPr lang="en-IN" sz="1800" b="1" u="sng" dirty="0">
                <a:effectLst/>
                <a:latin typeface="Georgia" panose="02040502050405020303" pitchFamily="18" charset="0"/>
                <a:ea typeface="Times New Roman" panose="02020603050405020304" pitchFamily="18" charset="0"/>
                <a:cs typeface="Mangal" panose="02040503050203030202" pitchFamily="18" charset="0"/>
              </a:rPr>
              <a:t> Page</a:t>
            </a:r>
            <a:r>
              <a:rPr lang="en-IN" sz="1800" dirty="0">
                <a:effectLst/>
                <a:latin typeface="Georgia" panose="02040502050405020303" pitchFamily="18" charset="0"/>
                <a:ea typeface="Times New Roman" panose="02020603050405020304" pitchFamily="18" charset="0"/>
                <a:cs typeface="Mangal" panose="02040503050203030202" pitchFamily="18" charset="0"/>
              </a:rPr>
              <a:t> - </a:t>
            </a:r>
            <a:r>
              <a:rPr lang="en-US" sz="1800" dirty="0">
                <a:effectLst/>
                <a:latin typeface="Georgia" panose="02040502050405020303" pitchFamily="18" charset="0"/>
                <a:ea typeface="Times New Roman" panose="02020603050405020304" pitchFamily="18" charset="0"/>
                <a:cs typeface="Mangal" panose="02040503050203030202" pitchFamily="18" charset="0"/>
              </a:rPr>
              <a:t>On this page, the user give some input by selecting a movie from the drop-down menu and click on the show recommendation button then a list of recommended movie based on content filtering technique is displayed.</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fontAlgn="base">
              <a:lnSpc>
                <a:spcPct val="107000"/>
              </a:lnSpc>
              <a:spcBef>
                <a:spcPts val="0"/>
              </a:spcBef>
              <a:spcAft>
                <a:spcPts val="0"/>
              </a:spcAft>
              <a:buSzPts val="1400"/>
              <a:buFont typeface="Symbol" panose="05050102010706020507" pitchFamily="18" charset="2"/>
              <a:buChar char=""/>
              <a:tabLst>
                <a:tab pos="685800" algn="l"/>
              </a:tabLst>
            </a:pPr>
            <a:r>
              <a:rPr lang="en-US" sz="1800" b="1" u="sng" dirty="0">
                <a:effectLst/>
                <a:latin typeface="Georgia" panose="02040502050405020303" pitchFamily="18" charset="0"/>
                <a:ea typeface="Times New Roman" panose="02020603050405020304" pitchFamily="18" charset="0"/>
                <a:cs typeface="Mangal" panose="02040503050203030202" pitchFamily="18" charset="0"/>
              </a:rPr>
              <a:t>Collaborative Based Recommendation System</a:t>
            </a:r>
            <a:r>
              <a:rPr lang="en-IN" sz="1800" b="1" u="sng" dirty="0">
                <a:effectLst/>
                <a:latin typeface="Georgia" panose="02040502050405020303" pitchFamily="18" charset="0"/>
                <a:ea typeface="Times New Roman" panose="02020603050405020304" pitchFamily="18" charset="0"/>
                <a:cs typeface="Mangal" panose="02040503050203030202" pitchFamily="18" charset="0"/>
              </a:rPr>
              <a:t> Page</a:t>
            </a:r>
            <a:r>
              <a:rPr lang="en-IN" sz="1800" dirty="0">
                <a:effectLst/>
                <a:latin typeface="Georgia" panose="02040502050405020303" pitchFamily="18" charset="0"/>
                <a:ea typeface="Times New Roman" panose="02020603050405020304" pitchFamily="18" charset="0"/>
                <a:cs typeface="Mangal" panose="02040503050203030202" pitchFamily="18" charset="0"/>
              </a:rPr>
              <a:t> - </a:t>
            </a:r>
            <a:r>
              <a:rPr lang="en-US" sz="1800" dirty="0">
                <a:effectLst/>
                <a:latin typeface="Georgia" panose="02040502050405020303" pitchFamily="18" charset="0"/>
                <a:ea typeface="Times New Roman" panose="02020603050405020304" pitchFamily="18" charset="0"/>
                <a:cs typeface="Mangal" panose="02040503050203030202" pitchFamily="18" charset="0"/>
              </a:rPr>
              <a:t>On this page, the user give input by selecting a movie and a rating on it then a list of recommended movies displayed to the user based on the collaborative filtering technique. </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fontAlgn="base">
              <a:lnSpc>
                <a:spcPct val="107000"/>
              </a:lnSpc>
              <a:spcBef>
                <a:spcPts val="0"/>
              </a:spcBef>
              <a:spcAft>
                <a:spcPts val="0"/>
              </a:spcAft>
              <a:buSzPts val="1400"/>
              <a:buFont typeface="Symbol" panose="05050102010706020507" pitchFamily="18" charset="2"/>
              <a:buChar char=""/>
              <a:tabLst>
                <a:tab pos="685800" algn="l"/>
              </a:tabLst>
            </a:pPr>
            <a:r>
              <a:rPr lang="en-US" sz="1800" b="1" u="sng" dirty="0">
                <a:effectLst/>
                <a:latin typeface="Georgia" panose="02040502050405020303" pitchFamily="18" charset="0"/>
                <a:ea typeface="Times New Roman" panose="02020603050405020304" pitchFamily="18" charset="0"/>
                <a:cs typeface="Mangal" panose="02040503050203030202" pitchFamily="18" charset="0"/>
              </a:rPr>
              <a:t>Popularity Based Recommendation System</a:t>
            </a:r>
            <a:r>
              <a:rPr lang="en-IN" sz="1800" b="1" u="sng" dirty="0">
                <a:effectLst/>
                <a:latin typeface="Georgia" panose="02040502050405020303" pitchFamily="18" charset="0"/>
                <a:ea typeface="Times New Roman" panose="02020603050405020304" pitchFamily="18" charset="0"/>
                <a:cs typeface="Mangal" panose="02040503050203030202" pitchFamily="18" charset="0"/>
              </a:rPr>
              <a:t> Page</a:t>
            </a:r>
            <a:r>
              <a:rPr lang="en-IN" sz="1800" dirty="0">
                <a:effectLst/>
                <a:latin typeface="Georgia" panose="02040502050405020303" pitchFamily="18" charset="0"/>
                <a:ea typeface="Times New Roman" panose="02020603050405020304" pitchFamily="18" charset="0"/>
                <a:cs typeface="Mangal" panose="02040503050203030202" pitchFamily="18" charset="0"/>
              </a:rPr>
              <a:t> - </a:t>
            </a:r>
            <a:r>
              <a:rPr lang="en-US" sz="1800" dirty="0">
                <a:effectLst/>
                <a:latin typeface="Georgia" panose="02040502050405020303" pitchFamily="18" charset="0"/>
                <a:ea typeface="Times New Roman" panose="02020603050405020304" pitchFamily="18" charset="0"/>
                <a:cs typeface="Mangal" panose="02040503050203030202" pitchFamily="18" charset="0"/>
              </a:rPr>
              <a:t>On this page, the user finds the movies which are popular at that time according to the user id.</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endParaRPr lang="en-IN" dirty="0">
              <a:latin typeface="Georgia" panose="02040502050405020303" pitchFamily="18" charset="0"/>
            </a:endParaRPr>
          </a:p>
        </p:txBody>
      </p:sp>
    </p:spTree>
    <p:extLst>
      <p:ext uri="{BB962C8B-B14F-4D97-AF65-F5344CB8AC3E}">
        <p14:creationId xmlns:p14="http://schemas.microsoft.com/office/powerpoint/2010/main" val="1700405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F5EF-0050-BC0B-3ACB-623EB2DB2C7C}"/>
              </a:ext>
            </a:extLst>
          </p:cNvPr>
          <p:cNvSpPr>
            <a:spLocks noGrp="1"/>
          </p:cNvSpPr>
          <p:nvPr>
            <p:ph type="title"/>
          </p:nvPr>
        </p:nvSpPr>
        <p:spPr/>
        <p:txBody>
          <a:bodyPr>
            <a:normAutofit/>
          </a:bodyPr>
          <a:lstStyle/>
          <a:p>
            <a:r>
              <a:rPr lang="en-IN" sz="3600" dirty="0">
                <a:latin typeface="Algerian" panose="04020705040A02060702" pitchFamily="82" charset="0"/>
              </a:rPr>
              <a:t>DEPLOYMENT WORKFLOW</a:t>
            </a:r>
          </a:p>
        </p:txBody>
      </p:sp>
      <p:sp>
        <p:nvSpPr>
          <p:cNvPr id="3" name="Content Placeholder 2">
            <a:extLst>
              <a:ext uri="{FF2B5EF4-FFF2-40B4-BE49-F238E27FC236}">
                <a16:creationId xmlns:a16="http://schemas.microsoft.com/office/drawing/2014/main" id="{6BACC63E-2775-83B1-EFB4-E173150E4424}"/>
              </a:ext>
            </a:extLst>
          </p:cNvPr>
          <p:cNvSpPr>
            <a:spLocks noGrp="1"/>
          </p:cNvSpPr>
          <p:nvPr>
            <p:ph idx="1"/>
          </p:nvPr>
        </p:nvSpPr>
        <p:spPr/>
        <p:txBody>
          <a:bodyPr/>
          <a:lstStyle/>
          <a:p>
            <a:pPr marL="342900" marR="0" lvl="0" indent="-342900" fontAlgn="base">
              <a:lnSpc>
                <a:spcPct val="107000"/>
              </a:lnSpc>
              <a:spcBef>
                <a:spcPts val="0"/>
              </a:spcBef>
              <a:spcAft>
                <a:spcPts val="0"/>
              </a:spcAft>
              <a:buSzPts val="1400"/>
              <a:buFont typeface="Symbol" panose="05050102010706020507" pitchFamily="18" charset="2"/>
              <a:buChar char=""/>
              <a:tabLst>
                <a:tab pos="685800" algn="l"/>
              </a:tabLst>
            </a:pPr>
            <a:r>
              <a:rPr lang="en-US" sz="1800" dirty="0">
                <a:effectLst/>
                <a:latin typeface="Georgia" panose="02040502050405020303" pitchFamily="18" charset="0"/>
                <a:ea typeface="Times New Roman" panose="02020603050405020304" pitchFamily="18" charset="0"/>
                <a:cs typeface="Mangal" panose="02040503050203030202" pitchFamily="18" charset="0"/>
              </a:rPr>
              <a:t>This project is basically an implementation of Movie Recommender System using different filtering techniques used in machine learning.</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fontAlgn="base">
              <a:lnSpc>
                <a:spcPct val="107000"/>
              </a:lnSpc>
              <a:spcBef>
                <a:spcPts val="0"/>
              </a:spcBef>
              <a:spcAft>
                <a:spcPts val="0"/>
              </a:spcAft>
              <a:buSzPts val="1400"/>
              <a:buFont typeface="Symbol" panose="05050102010706020507" pitchFamily="18" charset="2"/>
              <a:buChar char=""/>
              <a:tabLst>
                <a:tab pos="685800" algn="l"/>
              </a:tabLst>
            </a:pPr>
            <a:r>
              <a:rPr lang="en-US" sz="1800" dirty="0">
                <a:effectLst/>
                <a:latin typeface="Georgia" panose="02040502050405020303" pitchFamily="18" charset="0"/>
                <a:ea typeface="Times New Roman" panose="02020603050405020304" pitchFamily="18" charset="0"/>
                <a:cs typeface="Mangal" panose="02040503050203030202" pitchFamily="18" charset="0"/>
              </a:rPr>
              <a:t>Different pages in the app are using different filtering techniques based on which user get the resultant movie recommendations.</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fontAlgn="base">
              <a:lnSpc>
                <a:spcPct val="107000"/>
              </a:lnSpc>
              <a:spcBef>
                <a:spcPts val="0"/>
              </a:spcBef>
              <a:spcAft>
                <a:spcPts val="0"/>
              </a:spcAft>
              <a:buSzPts val="1400"/>
              <a:buFont typeface="Symbol" panose="05050102010706020507" pitchFamily="18" charset="2"/>
              <a:buChar char=""/>
              <a:tabLst>
                <a:tab pos="685800" algn="l"/>
              </a:tabLst>
            </a:pPr>
            <a:r>
              <a:rPr lang="en-US" sz="1800" dirty="0">
                <a:effectLst/>
                <a:latin typeface="Georgia" panose="02040502050405020303" pitchFamily="18" charset="0"/>
                <a:ea typeface="Times New Roman" panose="02020603050405020304" pitchFamily="18" charset="0"/>
                <a:cs typeface="Mangal" panose="02040503050203030202" pitchFamily="18" charset="0"/>
              </a:rPr>
              <a:t>User can get a list of movies as an output when go on popularity based recommender system page where movies displayed according to user id.</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fontAlgn="base">
              <a:lnSpc>
                <a:spcPct val="107000"/>
              </a:lnSpc>
              <a:spcBef>
                <a:spcPts val="0"/>
              </a:spcBef>
              <a:spcAft>
                <a:spcPts val="0"/>
              </a:spcAft>
              <a:buSzPts val="1400"/>
              <a:buFont typeface="Symbol" panose="05050102010706020507" pitchFamily="18" charset="2"/>
              <a:buChar char=""/>
              <a:tabLst>
                <a:tab pos="685800" algn="l"/>
              </a:tabLst>
            </a:pPr>
            <a:r>
              <a:rPr lang="en-US" sz="1800" dirty="0">
                <a:effectLst/>
                <a:latin typeface="Georgia" panose="02040502050405020303" pitchFamily="18" charset="0"/>
                <a:ea typeface="Times New Roman" panose="02020603050405020304" pitchFamily="18" charset="0"/>
                <a:cs typeface="Mangal" panose="02040503050203030202" pitchFamily="18" charset="0"/>
              </a:rPr>
              <a:t>User can get movie recommendations based on content based filtering technique by providing a movie as input or selecting it from the drop-down menu.</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r>
              <a:rPr lang="en-US" sz="1800" dirty="0">
                <a:effectLst/>
                <a:latin typeface="Georgia" panose="02040502050405020303" pitchFamily="18" charset="0"/>
                <a:ea typeface="Times New Roman" panose="02020603050405020304" pitchFamily="18" charset="0"/>
              </a:rPr>
              <a:t>User can get movie recommendations based on collaborative based filtering technique by providing a movie as input or selecting it from the drop-down menu and set the rating using range parameter.</a:t>
            </a:r>
            <a:endParaRPr lang="en-IN" dirty="0">
              <a:latin typeface="Georgia" panose="02040502050405020303" pitchFamily="18" charset="0"/>
            </a:endParaRPr>
          </a:p>
        </p:txBody>
      </p:sp>
    </p:spTree>
    <p:extLst>
      <p:ext uri="{BB962C8B-B14F-4D97-AF65-F5344CB8AC3E}">
        <p14:creationId xmlns:p14="http://schemas.microsoft.com/office/powerpoint/2010/main" val="3212260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37E0F-7F5C-90E3-10C2-E751B8DCD7C4}"/>
              </a:ext>
            </a:extLst>
          </p:cNvPr>
          <p:cNvSpPr>
            <a:spLocks noGrp="1"/>
          </p:cNvSpPr>
          <p:nvPr>
            <p:ph type="title"/>
          </p:nvPr>
        </p:nvSpPr>
        <p:spPr/>
        <p:txBody>
          <a:bodyPr>
            <a:normAutofit/>
          </a:bodyPr>
          <a:lstStyle/>
          <a:p>
            <a:r>
              <a:rPr lang="en-IN" sz="4000" dirty="0">
                <a:latin typeface="Algerian" panose="04020705040A02060702" pitchFamily="82" charset="0"/>
              </a:rPr>
              <a:t>MODULES USED IN DEPLOYMENT</a:t>
            </a:r>
          </a:p>
        </p:txBody>
      </p:sp>
      <p:sp>
        <p:nvSpPr>
          <p:cNvPr id="3" name="Content Placeholder 2">
            <a:extLst>
              <a:ext uri="{FF2B5EF4-FFF2-40B4-BE49-F238E27FC236}">
                <a16:creationId xmlns:a16="http://schemas.microsoft.com/office/drawing/2014/main" id="{9F56C09D-385E-FC00-CCE6-D23478358B3F}"/>
              </a:ext>
            </a:extLst>
          </p:cNvPr>
          <p:cNvSpPr>
            <a:spLocks noGrp="1"/>
          </p:cNvSpPr>
          <p:nvPr>
            <p:ph idx="1"/>
          </p:nvPr>
        </p:nvSpPr>
        <p:spPr/>
        <p:txBody>
          <a:bodyPr/>
          <a:lstStyle/>
          <a:p>
            <a:pPr marL="90170" marR="0" indent="0">
              <a:lnSpc>
                <a:spcPct val="107000"/>
              </a:lnSpc>
              <a:spcBef>
                <a:spcPts val="0"/>
              </a:spcBef>
              <a:spcAft>
                <a:spcPts val="800"/>
              </a:spcAft>
              <a:buNone/>
            </a:pPr>
            <a:r>
              <a:rPr lang="en-IN" sz="1800" dirty="0">
                <a:effectLst/>
                <a:latin typeface="Georgia" panose="02040502050405020303" pitchFamily="18" charset="0"/>
                <a:ea typeface="Times New Roman" panose="02020603050405020304" pitchFamily="18" charset="0"/>
                <a:cs typeface="Mangal" panose="02040503050203030202" pitchFamily="18" charset="0"/>
              </a:rPr>
              <a:t>During the development of the project following modules were imported-</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SzPts val="1400"/>
              <a:buFont typeface="Symbol" panose="05050102010706020507" pitchFamily="18" charset="2"/>
              <a:buChar char=""/>
              <a:tabLst>
                <a:tab pos="685800" algn="l"/>
              </a:tabLst>
            </a:pPr>
            <a:r>
              <a:rPr lang="en-US" sz="1800" dirty="0" err="1">
                <a:effectLst/>
                <a:latin typeface="Georgia" panose="02040502050405020303" pitchFamily="18" charset="0"/>
                <a:ea typeface="Calibri" panose="020F0502020204030204" pitchFamily="34" charset="0"/>
                <a:cs typeface="Mangal" panose="02040503050203030202" pitchFamily="18" charset="0"/>
              </a:rPr>
              <a:t>os</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SzPts val="1400"/>
              <a:buFont typeface="Symbol" panose="05050102010706020507" pitchFamily="18" charset="2"/>
              <a:buChar char=""/>
              <a:tabLst>
                <a:tab pos="685800" algn="l"/>
              </a:tabLst>
            </a:pPr>
            <a:r>
              <a:rPr lang="en-IN" sz="1800" dirty="0" err="1">
                <a:effectLst/>
                <a:latin typeface="Georgia" panose="02040502050405020303" pitchFamily="18" charset="0"/>
                <a:ea typeface="Calibri" panose="020F0502020204030204" pitchFamily="34" charset="0"/>
                <a:cs typeface="Mangal" panose="02040503050203030202" pitchFamily="18" charset="0"/>
              </a:rPr>
              <a:t>streamlit</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SzPts val="1400"/>
              <a:buFont typeface="Symbol" panose="05050102010706020507" pitchFamily="18" charset="2"/>
              <a:buChar char=""/>
              <a:tabLst>
                <a:tab pos="685800" algn="l"/>
              </a:tabLst>
            </a:pPr>
            <a:r>
              <a:rPr lang="en-IN" sz="1800" dirty="0">
                <a:effectLst/>
                <a:latin typeface="Georgia" panose="02040502050405020303" pitchFamily="18" charset="0"/>
                <a:ea typeface="Calibri" panose="020F0502020204030204" pitchFamily="34" charset="0"/>
                <a:cs typeface="Mangal" panose="02040503050203030202" pitchFamily="18" charset="0"/>
              </a:rPr>
              <a:t>pickle, load</a:t>
            </a:r>
          </a:p>
          <a:p>
            <a:pPr marL="342900" marR="0" lvl="0" indent="-342900">
              <a:lnSpc>
                <a:spcPct val="107000"/>
              </a:lnSpc>
              <a:spcBef>
                <a:spcPts val="0"/>
              </a:spcBef>
              <a:spcAft>
                <a:spcPts val="0"/>
              </a:spcAft>
              <a:buSzPts val="1400"/>
              <a:buFont typeface="Symbol" panose="05050102010706020507" pitchFamily="18" charset="2"/>
              <a:buChar char=""/>
              <a:tabLst>
                <a:tab pos="685800" algn="l"/>
              </a:tabLst>
            </a:pPr>
            <a:r>
              <a:rPr lang="en-IN" sz="1800" dirty="0">
                <a:effectLst/>
                <a:latin typeface="Georgia" panose="02040502050405020303" pitchFamily="18" charset="0"/>
                <a:ea typeface="Calibri" panose="020F0502020204030204" pitchFamily="34" charset="0"/>
                <a:cs typeface="Mangal" panose="02040503050203030202" pitchFamily="18" charset="0"/>
              </a:rPr>
              <a:t>pandas</a:t>
            </a:r>
          </a:p>
          <a:p>
            <a:pPr marL="342900" marR="0" lvl="0" indent="-342900">
              <a:lnSpc>
                <a:spcPct val="107000"/>
              </a:lnSpc>
              <a:spcBef>
                <a:spcPts val="0"/>
              </a:spcBef>
              <a:spcAft>
                <a:spcPts val="0"/>
              </a:spcAft>
              <a:buSzPts val="1400"/>
              <a:buFont typeface="Symbol" panose="05050102010706020507" pitchFamily="18" charset="2"/>
              <a:buChar char=""/>
              <a:tabLst>
                <a:tab pos="685800" algn="l"/>
              </a:tabLst>
            </a:pPr>
            <a:r>
              <a:rPr lang="en-IN" sz="1800" dirty="0" err="1">
                <a:effectLst/>
                <a:latin typeface="Georgia" panose="02040502050405020303" pitchFamily="18" charset="0"/>
                <a:ea typeface="Calibri" panose="020F0502020204030204" pitchFamily="34" charset="0"/>
                <a:cs typeface="Mangal" panose="02040503050203030202" pitchFamily="18" charset="0"/>
              </a:rPr>
              <a:t>numpy</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SzPts val="1400"/>
              <a:buFont typeface="Symbol" panose="05050102010706020507" pitchFamily="18" charset="2"/>
              <a:buChar char=""/>
              <a:tabLst>
                <a:tab pos="685800" algn="l"/>
              </a:tabLst>
            </a:pPr>
            <a:r>
              <a:rPr lang="en-IN" sz="1800" dirty="0">
                <a:effectLst/>
                <a:latin typeface="Georgia" panose="02040502050405020303" pitchFamily="18" charset="0"/>
                <a:ea typeface="Calibri" panose="020F0502020204030204" pitchFamily="34" charset="0"/>
                <a:cs typeface="Mangal" panose="02040503050203030202" pitchFamily="18" charset="0"/>
              </a:rPr>
              <a:t>s</a:t>
            </a:r>
            <a:r>
              <a:rPr lang="en-US" sz="1800" dirty="0" err="1">
                <a:effectLst/>
                <a:latin typeface="Georgia" panose="02040502050405020303" pitchFamily="18" charset="0"/>
                <a:ea typeface="Calibri" panose="020F0502020204030204" pitchFamily="34" charset="0"/>
                <a:cs typeface="Mangal" panose="02040503050203030202" pitchFamily="18" charset="0"/>
              </a:rPr>
              <a:t>cipy</a:t>
            </a:r>
            <a:r>
              <a:rPr lang="en-IN" sz="1800" dirty="0">
                <a:effectLst/>
                <a:latin typeface="Georgia" panose="02040502050405020303" pitchFamily="18" charset="0"/>
                <a:ea typeface="Calibri" panose="020F0502020204030204" pitchFamily="34" charset="0"/>
                <a:cs typeface="Mangal" panose="02040503050203030202" pitchFamily="18" charset="0"/>
              </a:rPr>
              <a:t>, </a:t>
            </a:r>
            <a:r>
              <a:rPr lang="en-US" sz="1800" dirty="0">
                <a:effectLst/>
                <a:latin typeface="Georgia" panose="02040502050405020303" pitchFamily="18" charset="0"/>
                <a:ea typeface="Calibri" panose="020F0502020204030204" pitchFamily="34" charset="0"/>
                <a:cs typeface="Mangal" panose="02040503050203030202" pitchFamily="18" charset="0"/>
              </a:rPr>
              <a:t>sparse</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400"/>
              <a:buFont typeface="Symbol" panose="05050102010706020507" pitchFamily="18" charset="2"/>
              <a:buChar char=""/>
              <a:tabLst>
                <a:tab pos="685800" algn="l"/>
              </a:tabLst>
            </a:pPr>
            <a:r>
              <a:rPr lang="en-US" sz="1800" dirty="0" err="1">
                <a:effectLst/>
                <a:latin typeface="Georgia" panose="02040502050405020303" pitchFamily="18" charset="0"/>
                <a:ea typeface="Calibri" panose="020F0502020204030204" pitchFamily="34" charset="0"/>
                <a:cs typeface="Mangal" panose="02040503050203030202" pitchFamily="18" charset="0"/>
              </a:rPr>
              <a:t>sklearn.metrics.pairwise</a:t>
            </a:r>
            <a:r>
              <a:rPr lang="en-IN" sz="1800" dirty="0">
                <a:effectLst/>
                <a:latin typeface="Georgia" panose="02040502050405020303" pitchFamily="18" charset="0"/>
                <a:ea typeface="Calibri" panose="020F0502020204030204" pitchFamily="34" charset="0"/>
                <a:cs typeface="Mangal" panose="02040503050203030202" pitchFamily="18" charset="0"/>
              </a:rPr>
              <a:t>, </a:t>
            </a:r>
            <a:r>
              <a:rPr lang="en-US" sz="1800" dirty="0" err="1">
                <a:effectLst/>
                <a:latin typeface="Georgia" panose="02040502050405020303" pitchFamily="18" charset="0"/>
                <a:ea typeface="Calibri" panose="020F0502020204030204" pitchFamily="34" charset="0"/>
                <a:cs typeface="Mangal" panose="02040503050203030202" pitchFamily="18" charset="0"/>
              </a:rPr>
              <a:t>cosine_similarity</a:t>
            </a:r>
            <a:endParaRPr lang="en-IN" sz="1800" dirty="0">
              <a:effectLst/>
              <a:latin typeface="Georgia" panose="02040502050405020303" pitchFamily="18" charset="0"/>
              <a:ea typeface="Calibri" panose="020F0502020204030204" pitchFamily="34" charset="0"/>
              <a:cs typeface="Mangal" panose="02040503050203030202" pitchFamily="18" charset="0"/>
            </a:endParaRPr>
          </a:p>
          <a:p>
            <a:endParaRPr lang="en-IN" dirty="0">
              <a:latin typeface="Georgia" panose="02040502050405020303" pitchFamily="18" charset="0"/>
            </a:endParaRPr>
          </a:p>
        </p:txBody>
      </p:sp>
    </p:spTree>
    <p:extLst>
      <p:ext uri="{BB962C8B-B14F-4D97-AF65-F5344CB8AC3E}">
        <p14:creationId xmlns:p14="http://schemas.microsoft.com/office/powerpoint/2010/main" val="1646222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7D667-C2BC-55C6-13D7-FF277C26172F}"/>
              </a:ext>
            </a:extLst>
          </p:cNvPr>
          <p:cNvSpPr>
            <a:spLocks noGrp="1"/>
          </p:cNvSpPr>
          <p:nvPr>
            <p:ph type="title"/>
          </p:nvPr>
        </p:nvSpPr>
        <p:spPr/>
        <p:txBody>
          <a:bodyPr>
            <a:normAutofit/>
          </a:bodyPr>
          <a:lstStyle/>
          <a:p>
            <a:r>
              <a:rPr lang="en-IN" sz="4000" dirty="0">
                <a:latin typeface="Algerian" panose="04020705040A02060702" pitchFamily="82" charset="0"/>
              </a:rPr>
              <a:t>LINKS FOR DEPLOYMENTS</a:t>
            </a:r>
          </a:p>
        </p:txBody>
      </p:sp>
      <p:sp>
        <p:nvSpPr>
          <p:cNvPr id="3" name="Content Placeholder 2">
            <a:extLst>
              <a:ext uri="{FF2B5EF4-FFF2-40B4-BE49-F238E27FC236}">
                <a16:creationId xmlns:a16="http://schemas.microsoft.com/office/drawing/2014/main" id="{2AED9CD3-7D36-2CF3-6F51-BDDB5639AED5}"/>
              </a:ext>
            </a:extLst>
          </p:cNvPr>
          <p:cNvSpPr>
            <a:spLocks noGrp="1"/>
          </p:cNvSpPr>
          <p:nvPr>
            <p:ph idx="1"/>
          </p:nvPr>
        </p:nvSpPr>
        <p:spPr/>
        <p:txBody>
          <a:bodyPr/>
          <a:lstStyle/>
          <a:p>
            <a:r>
              <a:rPr lang="en-IN" dirty="0">
                <a:hlinkClick r:id="rId2"/>
              </a:rPr>
              <a:t>https://movies--recommend--system.herokuapp.com/</a:t>
            </a:r>
            <a:endParaRPr lang="en-IN" dirty="0"/>
          </a:p>
          <a:p>
            <a:r>
              <a:rPr lang="en-IN" dirty="0">
                <a:hlinkClick r:id="rId3"/>
              </a:rPr>
              <a:t>https://dhruvdixit06-movierecommendationsystem-about-1bhjal.streamlitapp.com/</a:t>
            </a:r>
            <a:endParaRPr lang="en-IN" dirty="0"/>
          </a:p>
        </p:txBody>
      </p:sp>
    </p:spTree>
    <p:extLst>
      <p:ext uri="{BB962C8B-B14F-4D97-AF65-F5344CB8AC3E}">
        <p14:creationId xmlns:p14="http://schemas.microsoft.com/office/powerpoint/2010/main" val="634370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6CFD-64B1-5320-7000-93772955803A}"/>
              </a:ext>
            </a:extLst>
          </p:cNvPr>
          <p:cNvSpPr>
            <a:spLocks noGrp="1"/>
          </p:cNvSpPr>
          <p:nvPr>
            <p:ph type="title"/>
          </p:nvPr>
        </p:nvSpPr>
        <p:spPr/>
        <p:txBody>
          <a:bodyPr>
            <a:normAutofit/>
          </a:bodyPr>
          <a:lstStyle/>
          <a:p>
            <a:r>
              <a:rPr lang="en-IN" sz="3600" dirty="0">
                <a:latin typeface="Algerian" panose="04020705040A02060702" pitchFamily="82" charset="0"/>
              </a:rPr>
              <a:t>SCREENSHOTS OF RECOMMENDATIONS</a:t>
            </a:r>
          </a:p>
        </p:txBody>
      </p:sp>
      <p:pic>
        <p:nvPicPr>
          <p:cNvPr id="5" name="Content Placeholder 4">
            <a:extLst>
              <a:ext uri="{FF2B5EF4-FFF2-40B4-BE49-F238E27FC236}">
                <a16:creationId xmlns:a16="http://schemas.microsoft.com/office/drawing/2014/main" id="{3D1F8957-AB72-2F7D-67D4-DD3D1A077C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314" y="1825625"/>
            <a:ext cx="8965372" cy="4351338"/>
          </a:xfrm>
        </p:spPr>
      </p:pic>
    </p:spTree>
    <p:extLst>
      <p:ext uri="{BB962C8B-B14F-4D97-AF65-F5344CB8AC3E}">
        <p14:creationId xmlns:p14="http://schemas.microsoft.com/office/powerpoint/2010/main" val="753156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A16361-AA09-D4C6-E419-45C798B86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513" y="1329894"/>
            <a:ext cx="9360973" cy="4198212"/>
          </a:xfrm>
          <a:prstGeom prst="rect">
            <a:avLst/>
          </a:prstGeom>
        </p:spPr>
      </p:pic>
    </p:spTree>
    <p:extLst>
      <p:ext uri="{BB962C8B-B14F-4D97-AF65-F5344CB8AC3E}">
        <p14:creationId xmlns:p14="http://schemas.microsoft.com/office/powerpoint/2010/main" val="265393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45C47-7707-951E-5E2A-E36B47CF3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96" y="1500600"/>
            <a:ext cx="5709277" cy="3856799"/>
          </a:xfrm>
          <a:prstGeom prst="rect">
            <a:avLst/>
          </a:prstGeom>
        </p:spPr>
      </p:pic>
      <p:pic>
        <p:nvPicPr>
          <p:cNvPr id="5" name="Picture 4">
            <a:extLst>
              <a:ext uri="{FF2B5EF4-FFF2-40B4-BE49-F238E27FC236}">
                <a16:creationId xmlns:a16="http://schemas.microsoft.com/office/drawing/2014/main" id="{BEB2C8D0-DE5B-43CF-A0CF-9CC3C1179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260" y="1500599"/>
            <a:ext cx="5809844" cy="3856800"/>
          </a:xfrm>
          <a:prstGeom prst="rect">
            <a:avLst/>
          </a:prstGeom>
        </p:spPr>
      </p:pic>
    </p:spTree>
    <p:extLst>
      <p:ext uri="{BB962C8B-B14F-4D97-AF65-F5344CB8AC3E}">
        <p14:creationId xmlns:p14="http://schemas.microsoft.com/office/powerpoint/2010/main" val="1314976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96A47-EE9A-F5CF-E80E-29147C7C963A}"/>
              </a:ext>
            </a:extLst>
          </p:cNvPr>
          <p:cNvSpPr txBox="1"/>
          <p:nvPr/>
        </p:nvSpPr>
        <p:spPr>
          <a:xfrm>
            <a:off x="1285103" y="432486"/>
            <a:ext cx="9798908" cy="584775"/>
          </a:xfrm>
          <a:prstGeom prst="rect">
            <a:avLst/>
          </a:prstGeom>
          <a:noFill/>
        </p:spPr>
        <p:txBody>
          <a:bodyPr wrap="square" rtlCol="0">
            <a:spAutoFit/>
          </a:bodyPr>
          <a:lstStyle/>
          <a:p>
            <a:r>
              <a:rPr lang="en-IN" sz="3200" dirty="0">
                <a:latin typeface="Algerian" panose="04020705040A02060702" pitchFamily="82" charset="0"/>
              </a:rPr>
              <a:t>CHALLENGES FACED                 </a:t>
            </a:r>
          </a:p>
        </p:txBody>
      </p:sp>
      <p:sp>
        <p:nvSpPr>
          <p:cNvPr id="3" name="TextBox 2">
            <a:extLst>
              <a:ext uri="{FF2B5EF4-FFF2-40B4-BE49-F238E27FC236}">
                <a16:creationId xmlns:a16="http://schemas.microsoft.com/office/drawing/2014/main" id="{784AABD6-8542-75C6-709C-C1D7C0D81050}"/>
              </a:ext>
            </a:extLst>
          </p:cNvPr>
          <p:cNvSpPr txBox="1"/>
          <p:nvPr/>
        </p:nvSpPr>
        <p:spPr>
          <a:xfrm>
            <a:off x="1383957" y="1594022"/>
            <a:ext cx="9193427" cy="4247317"/>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Georgia" panose="02040502050405020303" pitchFamily="18" charset="0"/>
              </a:rPr>
              <a:t>In pre-processing stage:</a:t>
            </a:r>
            <a:br>
              <a:rPr lang="en-IN" dirty="0">
                <a:latin typeface="Georgia" panose="02040502050405020303" pitchFamily="18" charset="0"/>
              </a:rPr>
            </a:br>
            <a:r>
              <a:rPr lang="en-IN" dirty="0">
                <a:latin typeface="Georgia" panose="02040502050405020303" pitchFamily="18" charset="0"/>
              </a:rPr>
              <a:t>Wrong type of “id” data</a:t>
            </a:r>
            <a:br>
              <a:rPr lang="en-IN" dirty="0">
                <a:latin typeface="Georgia" panose="02040502050405020303" pitchFamily="18" charset="0"/>
              </a:rPr>
            </a:br>
            <a:r>
              <a:rPr lang="en-IN" dirty="0">
                <a:latin typeface="Georgia" panose="02040502050405020303" pitchFamily="18" charset="0"/>
              </a:rPr>
              <a:t>Merging columns after .csv conversion</a:t>
            </a:r>
          </a:p>
          <a:p>
            <a:pPr marL="285750" indent="-285750">
              <a:buFont typeface="Arial" panose="020B0604020202020204" pitchFamily="34" charset="0"/>
              <a:buChar char="•"/>
            </a:pPr>
            <a:r>
              <a:rPr lang="en-IN" dirty="0">
                <a:latin typeface="Georgia" panose="02040502050405020303" pitchFamily="18" charset="0"/>
              </a:rPr>
              <a:t>Lemmatizing required data in Content based </a:t>
            </a:r>
            <a:r>
              <a:rPr lang="en-IN" dirty="0" err="1">
                <a:latin typeface="Georgia" panose="02040502050405020303" pitchFamily="18" charset="0"/>
              </a:rPr>
              <a:t>RecSys</a:t>
            </a:r>
            <a:endParaRPr lang="en-IN" dirty="0">
              <a:latin typeface="Georgia" panose="02040502050405020303" pitchFamily="18" charset="0"/>
            </a:endParaRPr>
          </a:p>
          <a:p>
            <a:pPr marL="285750" indent="-285750">
              <a:buFont typeface="Arial" panose="020B0604020202020204" pitchFamily="34" charset="0"/>
              <a:buChar char="•"/>
            </a:pPr>
            <a:r>
              <a:rPr lang="en-IN" dirty="0">
                <a:latin typeface="Georgia" panose="02040502050405020303" pitchFamily="18" charset="0"/>
              </a:rPr>
              <a:t>SVD</a:t>
            </a:r>
          </a:p>
          <a:p>
            <a:pPr marL="285750" indent="-285750">
              <a:buFont typeface="Arial" panose="020B0604020202020204" pitchFamily="34" charset="0"/>
              <a:buChar char="•"/>
            </a:pPr>
            <a:r>
              <a:rPr lang="en-IN" dirty="0">
                <a:latin typeface="Georgia" panose="02040502050405020303" pitchFamily="18" charset="0"/>
              </a:rPr>
              <a:t>Faulty recommendations in Collaborative filtering </a:t>
            </a:r>
            <a:r>
              <a:rPr lang="en-IN" dirty="0" err="1">
                <a:latin typeface="Georgia" panose="02040502050405020303" pitchFamily="18" charset="0"/>
              </a:rPr>
              <a:t>RecSys</a:t>
            </a:r>
            <a:r>
              <a:rPr lang="en-IN" dirty="0">
                <a:latin typeface="Georgia" panose="02040502050405020303" pitchFamily="18" charset="0"/>
              </a:rPr>
              <a:t> for low rated movies</a:t>
            </a:r>
          </a:p>
          <a:p>
            <a:pPr marL="285750" indent="-285750">
              <a:buFont typeface="Arial" panose="020B0604020202020204" pitchFamily="34" charset="0"/>
              <a:buChar char="•"/>
            </a:pPr>
            <a:r>
              <a:rPr lang="en-IN" dirty="0">
                <a:latin typeface="Georgia" panose="02040502050405020303" pitchFamily="18" charset="0"/>
              </a:rPr>
              <a:t>Deployment challenges:</a:t>
            </a:r>
            <a:br>
              <a:rPr lang="en-IN" dirty="0">
                <a:latin typeface="Georgia" panose="02040502050405020303" pitchFamily="18" charset="0"/>
              </a:rPr>
            </a:br>
            <a:r>
              <a:rPr lang="en-IN" dirty="0">
                <a:latin typeface="Georgia" panose="02040502050405020303" pitchFamily="18" charset="0"/>
              </a:rPr>
              <a:t>1. Static deployments which showed same results even on changing data</a:t>
            </a:r>
            <a:br>
              <a:rPr lang="en-IN" dirty="0">
                <a:latin typeface="Georgia" panose="02040502050405020303" pitchFamily="18" charset="0"/>
              </a:rPr>
            </a:br>
            <a:r>
              <a:rPr lang="en-IN" dirty="0">
                <a:latin typeface="Georgia" panose="02040502050405020303" pitchFamily="18" charset="0"/>
              </a:rPr>
              <a:t>Solution: Made the code dynamic with reference of help from various </a:t>
            </a:r>
            <a:r>
              <a:rPr lang="en-IN" dirty="0" err="1">
                <a:latin typeface="Georgia" panose="02040502050405020303" pitchFamily="18" charset="0"/>
              </a:rPr>
              <a:t>github</a:t>
            </a:r>
            <a:r>
              <a:rPr lang="en-IN" dirty="0">
                <a:latin typeface="Georgia" panose="02040502050405020303" pitchFamily="18" charset="0"/>
              </a:rPr>
              <a:t> projects</a:t>
            </a:r>
            <a:br>
              <a:rPr lang="en-IN" dirty="0">
                <a:latin typeface="Georgia" panose="02040502050405020303" pitchFamily="18" charset="0"/>
              </a:rPr>
            </a:br>
            <a:r>
              <a:rPr lang="en-IN" dirty="0">
                <a:latin typeface="Georgia" panose="02040502050405020303" pitchFamily="18" charset="0"/>
              </a:rPr>
              <a:t>2. Uploading large model files which were greater than 6gb as </a:t>
            </a:r>
            <a:r>
              <a:rPr lang="en-IN" dirty="0" err="1">
                <a:latin typeface="Georgia" panose="02040502050405020303" pitchFamily="18" charset="0"/>
              </a:rPr>
              <a:t>github</a:t>
            </a:r>
            <a:r>
              <a:rPr lang="en-IN" dirty="0">
                <a:latin typeface="Georgia" panose="02040502050405020303" pitchFamily="18" charset="0"/>
              </a:rPr>
              <a:t> didn’t support upload sizes greater than 25mb via browser and 100mb via CLI</a:t>
            </a:r>
            <a:br>
              <a:rPr lang="en-IN" dirty="0">
                <a:latin typeface="Georgia" panose="02040502050405020303" pitchFamily="18" charset="0"/>
              </a:rPr>
            </a:br>
            <a:r>
              <a:rPr lang="en-IN" dirty="0">
                <a:latin typeface="Georgia" panose="02040502050405020303" pitchFamily="18" charset="0"/>
              </a:rPr>
              <a:t>Solution: Used GIT LFS using CLI</a:t>
            </a:r>
            <a:br>
              <a:rPr lang="en-IN" dirty="0">
                <a:latin typeface="Georgia" panose="02040502050405020303" pitchFamily="18" charset="0"/>
              </a:rPr>
            </a:br>
            <a:r>
              <a:rPr lang="en-IN" dirty="0">
                <a:latin typeface="Georgia" panose="02040502050405020303" pitchFamily="18" charset="0"/>
              </a:rPr>
              <a:t>3. Large model files(.</a:t>
            </a:r>
            <a:r>
              <a:rPr lang="en-IN" dirty="0" err="1">
                <a:latin typeface="Georgia" panose="02040502050405020303" pitchFamily="18" charset="0"/>
              </a:rPr>
              <a:t>pkl</a:t>
            </a:r>
            <a:r>
              <a:rPr lang="en-IN" dirty="0">
                <a:latin typeface="Georgia" panose="02040502050405020303" pitchFamily="18" charset="0"/>
              </a:rPr>
              <a:t>) which were of greater than 6gb were generated which slowed down the prediction process</a:t>
            </a:r>
            <a:br>
              <a:rPr lang="en-IN" dirty="0">
                <a:latin typeface="Georgia" panose="02040502050405020303" pitchFamily="18" charset="0"/>
              </a:rPr>
            </a:br>
            <a:r>
              <a:rPr lang="en-IN" dirty="0">
                <a:latin typeface="Georgia" panose="02040502050405020303" pitchFamily="18" charset="0"/>
              </a:rPr>
              <a:t>Solution: Compressed model files of large size using bz2file compression(.pbz2)</a:t>
            </a:r>
          </a:p>
        </p:txBody>
      </p:sp>
    </p:spTree>
    <p:extLst>
      <p:ext uri="{BB962C8B-B14F-4D97-AF65-F5344CB8AC3E}">
        <p14:creationId xmlns:p14="http://schemas.microsoft.com/office/powerpoint/2010/main" val="1113461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8F29-FC40-D36B-5816-37A7F01053BF}"/>
              </a:ext>
            </a:extLst>
          </p:cNvPr>
          <p:cNvSpPr>
            <a:spLocks noGrp="1"/>
          </p:cNvSpPr>
          <p:nvPr>
            <p:ph type="title"/>
          </p:nvPr>
        </p:nvSpPr>
        <p:spPr/>
        <p:txBody>
          <a:bodyPr>
            <a:normAutofit/>
          </a:bodyPr>
          <a:lstStyle/>
          <a:p>
            <a:r>
              <a:rPr lang="en-IN" sz="3600" dirty="0">
                <a:latin typeface="Algerian" panose="04020705040A02060702" pitchFamily="82" charset="0"/>
              </a:rPr>
              <a:t>FUTURE SCOPE</a:t>
            </a:r>
          </a:p>
        </p:txBody>
      </p:sp>
      <p:sp>
        <p:nvSpPr>
          <p:cNvPr id="3" name="Content Placeholder 2">
            <a:extLst>
              <a:ext uri="{FF2B5EF4-FFF2-40B4-BE49-F238E27FC236}">
                <a16:creationId xmlns:a16="http://schemas.microsoft.com/office/drawing/2014/main" id="{AAA2B525-0D2B-425E-E23C-C2BEC84C2220}"/>
              </a:ext>
            </a:extLst>
          </p:cNvPr>
          <p:cNvSpPr>
            <a:spLocks noGrp="1"/>
          </p:cNvSpPr>
          <p:nvPr>
            <p:ph idx="1"/>
          </p:nvPr>
        </p:nvSpPr>
        <p:spPr/>
        <p:txBody>
          <a:bodyPr>
            <a:normAutofit/>
          </a:bodyPr>
          <a:lstStyle/>
          <a:p>
            <a:r>
              <a:rPr lang="en-IN" sz="1800" dirty="0">
                <a:latin typeface="Georgia" panose="02040502050405020303" pitchFamily="18" charset="0"/>
              </a:rPr>
              <a:t>Better recommendations in terms of changes in user’s interests</a:t>
            </a:r>
          </a:p>
          <a:p>
            <a:r>
              <a:rPr lang="en-IN" sz="1800" dirty="0">
                <a:latin typeface="Georgia" panose="02040502050405020303" pitchFamily="18" charset="0"/>
              </a:rPr>
              <a:t>More focus on item-based rather than user-based</a:t>
            </a:r>
          </a:p>
          <a:p>
            <a:r>
              <a:rPr lang="en-IN" sz="1800" dirty="0">
                <a:latin typeface="Georgia" panose="02040502050405020303" pitchFamily="18" charset="0"/>
              </a:rPr>
              <a:t>Not to recommend movies already watched by the user</a:t>
            </a:r>
          </a:p>
          <a:p>
            <a:r>
              <a:rPr lang="en-IN" sz="1800" dirty="0">
                <a:latin typeface="Georgia" panose="02040502050405020303" pitchFamily="18" charset="0"/>
              </a:rPr>
              <a:t>Improvements in search results</a:t>
            </a:r>
          </a:p>
          <a:p>
            <a:r>
              <a:rPr lang="en-IN" sz="1800" dirty="0">
                <a:latin typeface="Georgia" panose="02040502050405020303" pitchFamily="18" charset="0"/>
              </a:rPr>
              <a:t>To find a way to reduce faulty recommendations in an account which is used by multiple users</a:t>
            </a:r>
          </a:p>
          <a:p>
            <a:endParaRPr lang="en-IN" sz="1800" dirty="0">
              <a:latin typeface="Georgia" panose="02040502050405020303" pitchFamily="18" charset="0"/>
            </a:endParaRPr>
          </a:p>
        </p:txBody>
      </p:sp>
    </p:spTree>
    <p:extLst>
      <p:ext uri="{BB962C8B-B14F-4D97-AF65-F5344CB8AC3E}">
        <p14:creationId xmlns:p14="http://schemas.microsoft.com/office/powerpoint/2010/main" val="976432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809E-F7D4-25A5-E48A-59A1331D5B66}"/>
              </a:ext>
            </a:extLst>
          </p:cNvPr>
          <p:cNvSpPr>
            <a:spLocks noGrp="1"/>
          </p:cNvSpPr>
          <p:nvPr>
            <p:ph type="title"/>
          </p:nvPr>
        </p:nvSpPr>
        <p:spPr>
          <a:xfrm>
            <a:off x="838200" y="2766218"/>
            <a:ext cx="10515600" cy="1325563"/>
          </a:xfrm>
        </p:spPr>
        <p:txBody>
          <a:bodyPr/>
          <a:lstStyle/>
          <a:p>
            <a:r>
              <a:rPr lang="en-IN" dirty="0">
                <a:latin typeface="Algerian" panose="04020705040A02060702" pitchFamily="82" charset="0"/>
              </a:rPr>
              <a:t>THANK YOU</a:t>
            </a:r>
          </a:p>
        </p:txBody>
      </p:sp>
    </p:spTree>
    <p:extLst>
      <p:ext uri="{BB962C8B-B14F-4D97-AF65-F5344CB8AC3E}">
        <p14:creationId xmlns:p14="http://schemas.microsoft.com/office/powerpoint/2010/main" val="1694590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80B95-A87B-903A-5800-6E596204C5FE}"/>
              </a:ext>
            </a:extLst>
          </p:cNvPr>
          <p:cNvSpPr>
            <a:spLocks noGrp="1"/>
          </p:cNvSpPr>
          <p:nvPr>
            <p:ph type="title"/>
          </p:nvPr>
        </p:nvSpPr>
        <p:spPr/>
        <p:txBody>
          <a:bodyPr>
            <a:normAutofit/>
          </a:bodyPr>
          <a:lstStyle/>
          <a:p>
            <a:r>
              <a:rPr lang="en-IN" sz="3600" dirty="0">
                <a:latin typeface="Algerian" panose="04020705040A02060702" pitchFamily="82" charset="0"/>
              </a:rPr>
              <a:t>Contents</a:t>
            </a:r>
          </a:p>
        </p:txBody>
      </p:sp>
      <p:sp>
        <p:nvSpPr>
          <p:cNvPr id="4" name="TextBox 3">
            <a:extLst>
              <a:ext uri="{FF2B5EF4-FFF2-40B4-BE49-F238E27FC236}">
                <a16:creationId xmlns:a16="http://schemas.microsoft.com/office/drawing/2014/main" id="{3D1735CE-925B-0F9D-3C3B-D467847F8710}"/>
              </a:ext>
            </a:extLst>
          </p:cNvPr>
          <p:cNvSpPr txBox="1"/>
          <p:nvPr/>
        </p:nvSpPr>
        <p:spPr>
          <a:xfrm>
            <a:off x="976184" y="1690688"/>
            <a:ext cx="7203989" cy="2862322"/>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Georgia" panose="02040502050405020303" pitchFamily="18" charset="0"/>
              </a:rPr>
              <a:t>Introduction</a:t>
            </a:r>
          </a:p>
          <a:p>
            <a:pPr marL="285750" indent="-285750">
              <a:buFont typeface="Arial" panose="020B0604020202020204" pitchFamily="34" charset="0"/>
              <a:buChar char="•"/>
            </a:pPr>
            <a:r>
              <a:rPr lang="en-IN" dirty="0">
                <a:latin typeface="Georgia" panose="02040502050405020303" pitchFamily="18" charset="0"/>
              </a:rPr>
              <a:t>Preliminary tasks</a:t>
            </a:r>
          </a:p>
          <a:p>
            <a:pPr marL="285750" indent="-285750">
              <a:buFont typeface="Arial" panose="020B0604020202020204" pitchFamily="34" charset="0"/>
              <a:buChar char="•"/>
            </a:pPr>
            <a:r>
              <a:rPr lang="en-IN" dirty="0">
                <a:latin typeface="Georgia" panose="02040502050405020303" pitchFamily="18" charset="0"/>
              </a:rPr>
              <a:t>Popularity based Recommendation System</a:t>
            </a:r>
          </a:p>
          <a:p>
            <a:pPr marL="285750" indent="-285750">
              <a:buFont typeface="Arial" panose="020B0604020202020204" pitchFamily="34" charset="0"/>
              <a:buChar char="•"/>
            </a:pPr>
            <a:r>
              <a:rPr lang="en-IN" dirty="0">
                <a:latin typeface="Georgia" panose="02040502050405020303" pitchFamily="18" charset="0"/>
              </a:rPr>
              <a:t>Content based Recommendation System</a:t>
            </a:r>
          </a:p>
          <a:p>
            <a:pPr marL="285750" indent="-285750">
              <a:buFont typeface="Arial" panose="020B0604020202020204" pitchFamily="34" charset="0"/>
              <a:buChar char="•"/>
            </a:pPr>
            <a:r>
              <a:rPr lang="en-IN" dirty="0">
                <a:latin typeface="Georgia" panose="02040502050405020303" pitchFamily="18" charset="0"/>
              </a:rPr>
              <a:t>Collaborative filtering based Recommendation System</a:t>
            </a:r>
          </a:p>
          <a:p>
            <a:pPr marL="285750" indent="-285750">
              <a:buFont typeface="Arial" panose="020B0604020202020204" pitchFamily="34" charset="0"/>
              <a:buChar char="•"/>
            </a:pPr>
            <a:r>
              <a:rPr lang="en-IN" dirty="0">
                <a:latin typeface="Georgia" panose="02040502050405020303" pitchFamily="18" charset="0"/>
              </a:rPr>
              <a:t>Deployment</a:t>
            </a:r>
          </a:p>
          <a:p>
            <a:pPr marL="285750" indent="-285750">
              <a:buFont typeface="Arial" panose="020B0604020202020204" pitchFamily="34" charset="0"/>
              <a:buChar char="•"/>
            </a:pPr>
            <a:r>
              <a:rPr lang="en-IN" dirty="0">
                <a:latin typeface="Georgia" panose="02040502050405020303" pitchFamily="18" charset="0"/>
              </a:rPr>
              <a:t>Challenges faced</a:t>
            </a:r>
          </a:p>
          <a:p>
            <a:pPr marL="285750" indent="-285750">
              <a:buFont typeface="Arial" panose="020B0604020202020204" pitchFamily="34" charset="0"/>
              <a:buChar char="•"/>
            </a:pPr>
            <a:r>
              <a:rPr lang="en-IN" dirty="0">
                <a:latin typeface="Georgia" panose="02040502050405020303" pitchFamily="18" charset="0"/>
              </a:rPr>
              <a:t>Future scope</a:t>
            </a:r>
          </a:p>
          <a:p>
            <a:pPr marL="285750" indent="-285750">
              <a:buFont typeface="Arial" panose="020B0604020202020204" pitchFamily="34" charset="0"/>
              <a:buChar char="•"/>
            </a:pPr>
            <a:endParaRPr lang="en-IN" dirty="0">
              <a:latin typeface="Georgia" panose="02040502050405020303" pitchFamily="18" charset="0"/>
            </a:endParaRPr>
          </a:p>
          <a:p>
            <a:pPr marL="285750" indent="-285750">
              <a:buFont typeface="Arial" panose="020B0604020202020204" pitchFamily="34" charset="0"/>
              <a:buChar char="•"/>
            </a:pPr>
            <a:endParaRPr lang="en-IN" dirty="0">
              <a:latin typeface="Georgia" panose="02040502050405020303" pitchFamily="18" charset="0"/>
            </a:endParaRPr>
          </a:p>
        </p:txBody>
      </p:sp>
    </p:spTree>
    <p:extLst>
      <p:ext uri="{BB962C8B-B14F-4D97-AF65-F5344CB8AC3E}">
        <p14:creationId xmlns:p14="http://schemas.microsoft.com/office/powerpoint/2010/main" val="3888016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EDED8D-E8B6-F38F-31CB-CF5AA9148768}"/>
              </a:ext>
            </a:extLst>
          </p:cNvPr>
          <p:cNvSpPr>
            <a:spLocks noGrp="1"/>
          </p:cNvSpPr>
          <p:nvPr>
            <p:ph type="title"/>
          </p:nvPr>
        </p:nvSpPr>
        <p:spPr/>
        <p:txBody>
          <a:bodyPr>
            <a:normAutofit/>
          </a:bodyPr>
          <a:lstStyle/>
          <a:p>
            <a:r>
              <a:rPr lang="en-IN" sz="3200" dirty="0">
                <a:latin typeface="Algerian" panose="04020705040A02060702" pitchFamily="82" charset="0"/>
              </a:rPr>
              <a:t>Movie RECOMMENDATION SYSTEMS</a:t>
            </a:r>
          </a:p>
        </p:txBody>
      </p:sp>
      <p:sp>
        <p:nvSpPr>
          <p:cNvPr id="2" name="TextBox 1">
            <a:extLst>
              <a:ext uri="{FF2B5EF4-FFF2-40B4-BE49-F238E27FC236}">
                <a16:creationId xmlns:a16="http://schemas.microsoft.com/office/drawing/2014/main" id="{88EB5931-9A38-90D7-9A99-1F6DC5330FD1}"/>
              </a:ext>
            </a:extLst>
          </p:cNvPr>
          <p:cNvSpPr txBox="1"/>
          <p:nvPr/>
        </p:nvSpPr>
        <p:spPr>
          <a:xfrm>
            <a:off x="838200" y="1690688"/>
            <a:ext cx="10515600" cy="4832092"/>
          </a:xfrm>
          <a:prstGeom prst="rect">
            <a:avLst/>
          </a:prstGeom>
          <a:noFill/>
        </p:spPr>
        <p:txBody>
          <a:bodyPr wrap="square" rtlCol="0">
            <a:spAutoFit/>
          </a:bodyPr>
          <a:lstStyle/>
          <a:p>
            <a:pPr marL="285750" indent="-285750">
              <a:buFont typeface="Arial" panose="020B0604020202020204" pitchFamily="34" charset="0"/>
              <a:buChar char="•"/>
            </a:pPr>
            <a:r>
              <a:rPr lang="en-US" i="0" dirty="0">
                <a:effectLst/>
                <a:latin typeface="Georgia" panose="02040502050405020303" pitchFamily="18" charset="0"/>
              </a:rPr>
              <a:t>A movie recommendation system, or a movie recommender system, is an ML-based approach to filtering or predicting the users' film preferences based on their past choices and behavior. </a:t>
            </a:r>
          </a:p>
          <a:p>
            <a:pPr marL="285750" indent="-285750">
              <a:buFont typeface="Arial" panose="020B0604020202020204" pitchFamily="34" charset="0"/>
              <a:buChar char="•"/>
            </a:pPr>
            <a:r>
              <a:rPr lang="en-US" b="0" i="0" dirty="0">
                <a:effectLst/>
                <a:latin typeface="Georgia" panose="02040502050405020303" pitchFamily="18" charset="0"/>
              </a:rPr>
              <a:t>Movie recommender system is just another application of Recommender systems which are primarily used in commercial applications such as Amazon, Netflix, Spotify, YouTube, etc.</a:t>
            </a:r>
          </a:p>
          <a:p>
            <a:pPr marL="285750" indent="-285750">
              <a:buFont typeface="Arial" panose="020B0604020202020204" pitchFamily="34" charset="0"/>
              <a:buChar char="•"/>
            </a:pPr>
            <a:r>
              <a:rPr lang="en-US" b="0" i="0" dirty="0">
                <a:effectLst/>
                <a:latin typeface="Georgia" panose="02040502050405020303" pitchFamily="18" charset="0"/>
              </a:rPr>
              <a:t>Types of recommender systems:</a:t>
            </a:r>
            <a:br>
              <a:rPr lang="en-US" dirty="0">
                <a:latin typeface="Georgia" panose="02040502050405020303" pitchFamily="18" charset="0"/>
              </a:rPr>
            </a:br>
            <a:r>
              <a:rPr lang="en-US" u="sng" dirty="0">
                <a:latin typeface="Georgia" panose="02040502050405020303" pitchFamily="18" charset="0"/>
              </a:rPr>
              <a:t>Non-personalized</a:t>
            </a:r>
            <a:r>
              <a:rPr lang="en-US" dirty="0">
                <a:latin typeface="Georgia" panose="02040502050405020303" pitchFamily="18" charset="0"/>
              </a:rPr>
              <a:t>: Popularity based: Trending</a:t>
            </a:r>
            <a:br>
              <a:rPr lang="en-US" dirty="0">
                <a:latin typeface="Georgia" panose="02040502050405020303" pitchFamily="18" charset="0"/>
              </a:rPr>
            </a:br>
            <a:r>
              <a:rPr lang="en-US" u="sng" dirty="0">
                <a:latin typeface="Georgia" panose="02040502050405020303" pitchFamily="18" charset="0"/>
              </a:rPr>
              <a:t>Personalized</a:t>
            </a:r>
            <a:r>
              <a:rPr lang="en-US" dirty="0">
                <a:latin typeface="Georgia" panose="02040502050405020303" pitchFamily="18" charset="0"/>
              </a:rPr>
              <a:t>:   Content-based filtering: Item data focused</a:t>
            </a:r>
          </a:p>
          <a:p>
            <a:r>
              <a:rPr lang="en-US" dirty="0">
                <a:latin typeface="Georgia" panose="02040502050405020303" pitchFamily="18" charset="0"/>
              </a:rPr>
              <a:t>		Collaborative filtering: User data focused</a:t>
            </a:r>
            <a:br>
              <a:rPr lang="en-US" dirty="0">
                <a:latin typeface="Georgia" panose="02040502050405020303" pitchFamily="18" charset="0"/>
              </a:rPr>
            </a:br>
            <a:r>
              <a:rPr lang="en-US" dirty="0">
                <a:latin typeface="Georgia" panose="02040502050405020303" pitchFamily="18" charset="0"/>
              </a:rPr>
              <a:t>		</a:t>
            </a:r>
          </a:p>
          <a:p>
            <a:endParaRPr lang="en-US" dirty="0">
              <a:latin typeface="Georgia" panose="02040502050405020303" pitchFamily="18" charset="0"/>
            </a:endParaRPr>
          </a:p>
          <a:p>
            <a:r>
              <a:rPr lang="en-US" sz="2000" u="sng" dirty="0">
                <a:latin typeface="Georgia" panose="02040502050405020303" pitchFamily="18" charset="0"/>
              </a:rPr>
              <a:t>Why do we need Movie recommender systems:</a:t>
            </a:r>
          </a:p>
          <a:p>
            <a:pPr marL="285750" indent="-285750">
              <a:buFont typeface="Arial" panose="020B0604020202020204" pitchFamily="34" charset="0"/>
              <a:buChar char="•"/>
            </a:pPr>
            <a:r>
              <a:rPr lang="en-US" dirty="0">
                <a:latin typeface="Georgia" panose="02040502050405020303" pitchFamily="18" charset="0"/>
              </a:rPr>
              <a:t>Organization’s perspective: Customer retention</a:t>
            </a:r>
            <a:br>
              <a:rPr lang="en-US" dirty="0">
                <a:latin typeface="Georgia" panose="02040502050405020303" pitchFamily="18" charset="0"/>
              </a:rPr>
            </a:br>
            <a:r>
              <a:rPr lang="en-US" dirty="0">
                <a:latin typeface="Georgia" panose="02040502050405020303" pitchFamily="18" charset="0"/>
              </a:rPr>
              <a:t>			      Increased revenue generation</a:t>
            </a:r>
          </a:p>
          <a:p>
            <a:pPr marL="285750" indent="-285750">
              <a:buFont typeface="Arial" panose="020B0604020202020204" pitchFamily="34" charset="0"/>
              <a:buChar char="•"/>
            </a:pPr>
            <a:r>
              <a:rPr lang="en-US" dirty="0">
                <a:latin typeface="Georgia" panose="02040502050405020303" pitchFamily="18" charset="0"/>
              </a:rPr>
              <a:t>User perspective: Fulfilling their needs in a shorter time period</a:t>
            </a:r>
            <a:br>
              <a:rPr lang="en-US" dirty="0">
                <a:latin typeface="Georgia" panose="02040502050405020303" pitchFamily="18" charset="0"/>
              </a:rPr>
            </a:br>
            <a:r>
              <a:rPr lang="en-US" dirty="0">
                <a:latin typeface="Georgia" panose="02040502050405020303" pitchFamily="18" charset="0"/>
              </a:rPr>
              <a:t>		     To overcome decision-fatigue</a:t>
            </a:r>
          </a:p>
          <a:p>
            <a:pPr marL="285750"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endParaRPr lang="en-US" b="0" i="0" dirty="0">
              <a:effectLst/>
              <a:latin typeface="Georgia" panose="02040502050405020303" pitchFamily="18" charset="0"/>
            </a:endParaRPr>
          </a:p>
        </p:txBody>
      </p:sp>
    </p:spTree>
    <p:extLst>
      <p:ext uri="{BB962C8B-B14F-4D97-AF65-F5344CB8AC3E}">
        <p14:creationId xmlns:p14="http://schemas.microsoft.com/office/powerpoint/2010/main" val="662742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8359-358D-4FCA-ED1B-33659B0C7FCD}"/>
              </a:ext>
            </a:extLst>
          </p:cNvPr>
          <p:cNvSpPr>
            <a:spLocks noGrp="1"/>
          </p:cNvSpPr>
          <p:nvPr>
            <p:ph type="title"/>
          </p:nvPr>
        </p:nvSpPr>
        <p:spPr/>
        <p:txBody>
          <a:bodyPr>
            <a:normAutofit/>
          </a:bodyPr>
          <a:lstStyle/>
          <a:p>
            <a:r>
              <a:rPr lang="en-IN" sz="3200" dirty="0">
                <a:latin typeface="Algerian" panose="04020705040A02060702" pitchFamily="82" charset="0"/>
              </a:rPr>
              <a:t>Problem statement and plan of action</a:t>
            </a:r>
          </a:p>
        </p:txBody>
      </p:sp>
      <p:sp>
        <p:nvSpPr>
          <p:cNvPr id="3" name="Content Placeholder 2">
            <a:extLst>
              <a:ext uri="{FF2B5EF4-FFF2-40B4-BE49-F238E27FC236}">
                <a16:creationId xmlns:a16="http://schemas.microsoft.com/office/drawing/2014/main" id="{68BB1813-EAF1-A833-DA43-49D9032AD08D}"/>
              </a:ext>
            </a:extLst>
          </p:cNvPr>
          <p:cNvSpPr>
            <a:spLocks noGrp="1"/>
          </p:cNvSpPr>
          <p:nvPr>
            <p:ph idx="1"/>
          </p:nvPr>
        </p:nvSpPr>
        <p:spPr/>
        <p:txBody>
          <a:bodyPr>
            <a:normAutofit/>
          </a:bodyPr>
          <a:lstStyle/>
          <a:p>
            <a:r>
              <a:rPr lang="en-US" sz="1800" dirty="0">
                <a:latin typeface="Georgia" panose="02040502050405020303" pitchFamily="18" charset="0"/>
              </a:rPr>
              <a:t>Decision-making in modern era is one of the most time consuming problems one faces. The logical and scientific reasons behind this are many, but this can comprehended in simple terms as "A lot of choices means no choice at all" ,i.e., when provided with lots of choices, the user is confused to such an extent to make decisions that s/he is not able to pick even one. Ex: Even high-end coffee shops and restaurants uses the concept of providing the day-wise best on the menu. This way the customer happily decides the meal in earliest of time. </a:t>
            </a:r>
          </a:p>
          <a:p>
            <a:r>
              <a:rPr lang="en-US" sz="1800" dirty="0">
                <a:latin typeface="Georgia" panose="02040502050405020303" pitchFamily="18" charset="0"/>
              </a:rPr>
              <a:t>Same is the case with many digital domains. One of which is Movies in the head domain of Entertainment. So, here is what we are making "Movie Recommender system" that helps the individuals to reduce their decision fatigue by recommending them the movies based on top charts, popularity, genre, cast, director, previous watched movie features etc.</a:t>
            </a:r>
            <a:endParaRPr lang="en-IN" sz="1800" dirty="0">
              <a:latin typeface="Georgia" panose="02040502050405020303" pitchFamily="18" charset="0"/>
            </a:endParaRPr>
          </a:p>
        </p:txBody>
      </p:sp>
    </p:spTree>
    <p:extLst>
      <p:ext uri="{BB962C8B-B14F-4D97-AF65-F5344CB8AC3E}">
        <p14:creationId xmlns:p14="http://schemas.microsoft.com/office/powerpoint/2010/main" val="288693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3F53C5-EB26-88C1-CBEB-74AF305326CF}"/>
              </a:ext>
            </a:extLst>
          </p:cNvPr>
          <p:cNvSpPr txBox="1"/>
          <p:nvPr/>
        </p:nvSpPr>
        <p:spPr>
          <a:xfrm flipH="1">
            <a:off x="796490" y="346509"/>
            <a:ext cx="9389446" cy="523220"/>
          </a:xfrm>
          <a:prstGeom prst="rect">
            <a:avLst/>
          </a:prstGeom>
          <a:noFill/>
        </p:spPr>
        <p:txBody>
          <a:bodyPr wrap="square" rtlCol="0">
            <a:spAutoFit/>
          </a:bodyPr>
          <a:lstStyle/>
          <a:p>
            <a:r>
              <a:rPr lang="en-IN" sz="2800" b="1" dirty="0"/>
              <a:t>Datasets </a:t>
            </a:r>
            <a:r>
              <a:rPr lang="en-IN" b="1" dirty="0"/>
              <a:t>:</a:t>
            </a:r>
          </a:p>
        </p:txBody>
      </p:sp>
      <p:pic>
        <p:nvPicPr>
          <p:cNvPr id="4" name="Picture 3">
            <a:extLst>
              <a:ext uri="{FF2B5EF4-FFF2-40B4-BE49-F238E27FC236}">
                <a16:creationId xmlns:a16="http://schemas.microsoft.com/office/drawing/2014/main" id="{0E293C89-9542-07BD-0834-9F53DA7AB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72" y="1120102"/>
            <a:ext cx="5311541" cy="2258366"/>
          </a:xfrm>
          <a:prstGeom prst="rect">
            <a:avLst/>
          </a:prstGeom>
        </p:spPr>
      </p:pic>
      <p:pic>
        <p:nvPicPr>
          <p:cNvPr id="6" name="Picture 5">
            <a:extLst>
              <a:ext uri="{FF2B5EF4-FFF2-40B4-BE49-F238E27FC236}">
                <a16:creationId xmlns:a16="http://schemas.microsoft.com/office/drawing/2014/main" id="{ABC7110B-09BC-9112-83CB-9C944E06F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72" y="3595035"/>
            <a:ext cx="5311541" cy="3123190"/>
          </a:xfrm>
          <a:prstGeom prst="rect">
            <a:avLst/>
          </a:prstGeom>
        </p:spPr>
      </p:pic>
      <p:pic>
        <p:nvPicPr>
          <p:cNvPr id="8" name="Picture 7">
            <a:extLst>
              <a:ext uri="{FF2B5EF4-FFF2-40B4-BE49-F238E27FC236}">
                <a16:creationId xmlns:a16="http://schemas.microsoft.com/office/drawing/2014/main" id="{1DA12B4D-289B-6037-C685-D1EE302874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920" y="229764"/>
            <a:ext cx="5794408" cy="2608447"/>
          </a:xfrm>
          <a:prstGeom prst="rect">
            <a:avLst/>
          </a:prstGeom>
        </p:spPr>
      </p:pic>
      <p:pic>
        <p:nvPicPr>
          <p:cNvPr id="10" name="Picture 9">
            <a:extLst>
              <a:ext uri="{FF2B5EF4-FFF2-40B4-BE49-F238E27FC236}">
                <a16:creationId xmlns:a16="http://schemas.microsoft.com/office/drawing/2014/main" id="{7EB562B1-CE2F-E743-29C4-7C2FB5F1F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099335"/>
            <a:ext cx="6002955" cy="3123190"/>
          </a:xfrm>
          <a:prstGeom prst="rect">
            <a:avLst/>
          </a:prstGeom>
        </p:spPr>
      </p:pic>
    </p:spTree>
    <p:extLst>
      <p:ext uri="{BB962C8B-B14F-4D97-AF65-F5344CB8AC3E}">
        <p14:creationId xmlns:p14="http://schemas.microsoft.com/office/powerpoint/2010/main" val="252440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4D281F-04ED-72B5-C5E7-A9B66AF0C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76" y="1520793"/>
            <a:ext cx="11555469" cy="4543124"/>
          </a:xfrm>
          <a:prstGeom prst="rect">
            <a:avLst/>
          </a:prstGeom>
        </p:spPr>
      </p:pic>
      <p:sp>
        <p:nvSpPr>
          <p:cNvPr id="4" name="TextBox 3">
            <a:extLst>
              <a:ext uri="{FF2B5EF4-FFF2-40B4-BE49-F238E27FC236}">
                <a16:creationId xmlns:a16="http://schemas.microsoft.com/office/drawing/2014/main" id="{E0837F79-ED82-9701-0467-0AD85028F1EC}"/>
              </a:ext>
            </a:extLst>
          </p:cNvPr>
          <p:cNvSpPr txBox="1"/>
          <p:nvPr/>
        </p:nvSpPr>
        <p:spPr>
          <a:xfrm flipH="1">
            <a:off x="719487" y="327259"/>
            <a:ext cx="8241633" cy="523220"/>
          </a:xfrm>
          <a:prstGeom prst="rect">
            <a:avLst/>
          </a:prstGeom>
          <a:noFill/>
        </p:spPr>
        <p:txBody>
          <a:bodyPr wrap="square" rtlCol="0">
            <a:spAutoFit/>
          </a:bodyPr>
          <a:lstStyle/>
          <a:p>
            <a:r>
              <a:rPr lang="en-IN" sz="2800" b="1" dirty="0"/>
              <a:t>Text Pre-Processing :</a:t>
            </a:r>
          </a:p>
        </p:txBody>
      </p:sp>
    </p:spTree>
    <p:extLst>
      <p:ext uri="{BB962C8B-B14F-4D97-AF65-F5344CB8AC3E}">
        <p14:creationId xmlns:p14="http://schemas.microsoft.com/office/powerpoint/2010/main" val="4195614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6DC039-10F7-E4F0-DE9A-E453F28E2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34" y="748364"/>
            <a:ext cx="11309684" cy="5361272"/>
          </a:xfrm>
          <a:prstGeom prst="rect">
            <a:avLst/>
          </a:prstGeom>
        </p:spPr>
      </p:pic>
    </p:spTree>
    <p:extLst>
      <p:ext uri="{BB962C8B-B14F-4D97-AF65-F5344CB8AC3E}">
        <p14:creationId xmlns:p14="http://schemas.microsoft.com/office/powerpoint/2010/main" val="3907124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EA75D-0EE1-38BC-2F22-1B3D7F8FD13A}"/>
              </a:ext>
            </a:extLst>
          </p:cNvPr>
          <p:cNvSpPr>
            <a:spLocks noGrp="1"/>
          </p:cNvSpPr>
          <p:nvPr>
            <p:ph type="title"/>
          </p:nvPr>
        </p:nvSpPr>
        <p:spPr>
          <a:xfrm>
            <a:off x="838200" y="365125"/>
            <a:ext cx="10515600" cy="732155"/>
          </a:xfrm>
        </p:spPr>
        <p:txBody>
          <a:bodyPr>
            <a:normAutofit/>
          </a:bodyPr>
          <a:lstStyle/>
          <a:p>
            <a:r>
              <a:rPr lang="en-IN" sz="3200" dirty="0">
                <a:latin typeface="Algerian" panose="04020705040A02060702" pitchFamily="82" charset="0"/>
              </a:rPr>
              <a:t> Popularity Recommendation system</a:t>
            </a:r>
          </a:p>
        </p:txBody>
      </p:sp>
      <p:pic>
        <p:nvPicPr>
          <p:cNvPr id="5" name="Content Placeholder 4">
            <a:extLst>
              <a:ext uri="{FF2B5EF4-FFF2-40B4-BE49-F238E27FC236}">
                <a16:creationId xmlns:a16="http://schemas.microsoft.com/office/drawing/2014/main" id="{F5642BDE-8594-6F2F-F744-22D2625D09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8108" y="2598821"/>
            <a:ext cx="9725851" cy="3667225"/>
          </a:xfrm>
        </p:spPr>
      </p:pic>
      <p:sp>
        <p:nvSpPr>
          <p:cNvPr id="6" name="TextBox 5">
            <a:extLst>
              <a:ext uri="{FF2B5EF4-FFF2-40B4-BE49-F238E27FC236}">
                <a16:creationId xmlns:a16="http://schemas.microsoft.com/office/drawing/2014/main" id="{DD6C5589-CF79-E1D9-75E3-0BDC9A0FE122}"/>
              </a:ext>
            </a:extLst>
          </p:cNvPr>
          <p:cNvSpPr txBox="1"/>
          <p:nvPr/>
        </p:nvSpPr>
        <p:spPr>
          <a:xfrm flipH="1">
            <a:off x="1075622" y="1588168"/>
            <a:ext cx="9177691" cy="461665"/>
          </a:xfrm>
          <a:prstGeom prst="rect">
            <a:avLst/>
          </a:prstGeom>
          <a:noFill/>
        </p:spPr>
        <p:txBody>
          <a:bodyPr wrap="square" rtlCol="0">
            <a:spAutoFit/>
          </a:bodyPr>
          <a:lstStyle/>
          <a:p>
            <a:r>
              <a:rPr lang="en-IN" sz="2400" b="1" dirty="0"/>
              <a:t>Method – Weighted Rating</a:t>
            </a:r>
          </a:p>
        </p:txBody>
      </p:sp>
    </p:spTree>
    <p:extLst>
      <p:ext uri="{BB962C8B-B14F-4D97-AF65-F5344CB8AC3E}">
        <p14:creationId xmlns:p14="http://schemas.microsoft.com/office/powerpoint/2010/main" val="2110591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2186</TotalTime>
  <Words>925</Words>
  <Application>Microsoft Office PowerPoint</Application>
  <PresentationFormat>Widescreen</PresentationFormat>
  <Paragraphs>74</Paragraphs>
  <Slides>29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Algerian</vt:lpstr>
      <vt:lpstr>Arial</vt:lpstr>
      <vt:lpstr>Calibri</vt:lpstr>
      <vt:lpstr>Calibri Light</vt:lpstr>
      <vt:lpstr>Georgia</vt:lpstr>
      <vt:lpstr>Symbol</vt:lpstr>
      <vt:lpstr>Office Theme</vt:lpstr>
      <vt:lpstr>1_Office Theme</vt:lpstr>
      <vt:lpstr>PowerPoint Presentation</vt:lpstr>
      <vt:lpstr>Internship project title: MOVIES RECOMMENDER SYSTEM</vt:lpstr>
      <vt:lpstr>Contents</vt:lpstr>
      <vt:lpstr>Movie RECOMMENDATION SYSTEMS</vt:lpstr>
      <vt:lpstr>Problem statement and plan of action</vt:lpstr>
      <vt:lpstr>PowerPoint Presentation</vt:lpstr>
      <vt:lpstr>PowerPoint Presentation</vt:lpstr>
      <vt:lpstr>PowerPoint Presentation</vt:lpstr>
      <vt:lpstr> Popularity Recommendation system</vt:lpstr>
      <vt:lpstr>PowerPoint Presentation</vt:lpstr>
      <vt:lpstr> Content Based Recommendation System</vt:lpstr>
      <vt:lpstr>PowerPoint Presentation</vt:lpstr>
      <vt:lpstr>PowerPoint Presentation</vt:lpstr>
      <vt:lpstr>PowerPoint Presentation</vt:lpstr>
      <vt:lpstr>PowerPoint Presentation</vt:lpstr>
      <vt:lpstr>Collaborative Filtering Based Recommendation System</vt:lpstr>
      <vt:lpstr>PowerPoint Presentation</vt:lpstr>
      <vt:lpstr>PowerPoint Presentation</vt:lpstr>
      <vt:lpstr>PowerPoint Presentation</vt:lpstr>
      <vt:lpstr>FRONT END OF DEPLOYMENT</vt:lpstr>
      <vt:lpstr>DEPLOYMENT WORKFLOW</vt:lpstr>
      <vt:lpstr>MODULES USED IN DEPLOYMENT</vt:lpstr>
      <vt:lpstr>LINKS FOR DEPLOYMENTS</vt:lpstr>
      <vt:lpstr>SCREENSHOTS OF RECOMMENDATIONS</vt:lpstr>
      <vt:lpstr>PowerPoint Presentation</vt:lpstr>
      <vt:lpstr>PowerPoint Presentation</vt:lpstr>
      <vt:lpstr>PowerPoint Presentation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Prithvi Raj</dc:creator>
  <cp:lastModifiedBy>Prithvi Raj</cp:lastModifiedBy>
  <cp:revision>65</cp:revision>
  <dcterms:created xsi:type="dcterms:W3CDTF">2022-10-08T10:22:59Z</dcterms:created>
  <dcterms:modified xsi:type="dcterms:W3CDTF">2022-10-29T09:48:08Z</dcterms:modified>
</cp:coreProperties>
</file>